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1"/>
  </p:notesMasterIdLst>
  <p:sldIdLst>
    <p:sldId id="279" r:id="rId5"/>
    <p:sldId id="267" r:id="rId6"/>
    <p:sldId id="268" r:id="rId7"/>
    <p:sldId id="274" r:id="rId8"/>
    <p:sldId id="287" r:id="rId9"/>
    <p:sldId id="273" r:id="rId10"/>
    <p:sldId id="281" r:id="rId11"/>
    <p:sldId id="282" r:id="rId12"/>
    <p:sldId id="283" r:id="rId13"/>
    <p:sldId id="284" r:id="rId14"/>
    <p:sldId id="285" r:id="rId15"/>
    <p:sldId id="286" r:id="rId16"/>
    <p:sldId id="288" r:id="rId17"/>
    <p:sldId id="271" r:id="rId18"/>
    <p:sldId id="280" r:id="rId19"/>
    <p:sldId id="272"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7BFE8"/>
    <a:srgbClr val="CE88CB"/>
    <a:srgbClr val="B99DB7"/>
    <a:srgbClr val="73277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68" d="100"/>
          <a:sy n="68" d="100"/>
        </p:scale>
        <p:origin x="608" y="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48EF238-771A-4086-BC2A-86F3ACCCAA59}" type="datetimeFigureOut">
              <a:rPr lang="en-US" smtClean="0"/>
              <a:t>2/15/2020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2F038A7-6744-4992-B939-454D2EA5470D}" type="slidenum">
              <a:rPr lang="en-US" smtClean="0"/>
              <a:t>‹#›</a:t>
            </a:fld>
            <a:endParaRPr lang="en-US"/>
          </a:p>
        </p:txBody>
      </p:sp>
    </p:spTree>
    <p:extLst>
      <p:ext uri="{BB962C8B-B14F-4D97-AF65-F5344CB8AC3E}">
        <p14:creationId xmlns:p14="http://schemas.microsoft.com/office/powerpoint/2010/main" val="7026018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jp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2.jp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_Title Slide">
    <p:bg>
      <p:bgRef idx="1003">
        <a:schemeClr val="bg2"/>
      </p:bgRef>
    </p:bg>
    <p:spTree>
      <p:nvGrpSpPr>
        <p:cNvPr id="1" name=""/>
        <p:cNvGrpSpPr/>
        <p:nvPr/>
      </p:nvGrpSpPr>
      <p:grpSpPr>
        <a:xfrm>
          <a:off x="0" y="0"/>
          <a:ext cx="0" cy="0"/>
          <a:chOff x="0" y="0"/>
          <a:chExt cx="0" cy="0"/>
        </a:xfrm>
      </p:grpSpPr>
      <p:pic>
        <p:nvPicPr>
          <p:cNvPr id="2" name="Picture 1" descr="A group of people standing in front of a building&#10;&#10;Description automatically generated" hidden="1">
            <a:extLst>
              <a:ext uri="{FF2B5EF4-FFF2-40B4-BE49-F238E27FC236}">
                <a16:creationId xmlns:a16="http://schemas.microsoft.com/office/drawing/2014/main" id="{F37540D8-E678-45CA-921D-B3A8344E290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0168" b="5467"/>
          <a:stretch/>
        </p:blipFill>
        <p:spPr>
          <a:xfrm>
            <a:off x="0" y="-1"/>
            <a:ext cx="12192000" cy="6858001"/>
          </a:xfrm>
          <a:prstGeom prst="rect">
            <a:avLst/>
          </a:prstGeom>
        </p:spPr>
      </p:pic>
      <p:sp>
        <p:nvSpPr>
          <p:cNvPr id="3" name="Rectangle 2" hidden="1">
            <a:extLst>
              <a:ext uri="{FF2B5EF4-FFF2-40B4-BE49-F238E27FC236}">
                <a16:creationId xmlns:a16="http://schemas.microsoft.com/office/drawing/2014/main" id="{706EEDE7-E2AE-4320-9EEF-CD4FCA16EB3A}"/>
              </a:ext>
            </a:extLst>
          </p:cNvPr>
          <p:cNvSpPr/>
          <p:nvPr userDrawn="1"/>
        </p:nvSpPr>
        <p:spPr>
          <a:xfrm>
            <a:off x="0" y="-1"/>
            <a:ext cx="12192000" cy="6858001"/>
          </a:xfrm>
          <a:prstGeom prst="rect">
            <a:avLst/>
          </a:prstGeom>
          <a:solidFill>
            <a:srgbClr val="636569">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hidden="1">
            <a:extLst>
              <a:ext uri="{FF2B5EF4-FFF2-40B4-BE49-F238E27FC236}">
                <a16:creationId xmlns:a16="http://schemas.microsoft.com/office/drawing/2014/main" id="{3C95FA0E-DA9D-49C8-A7D0-F5992555FC85}"/>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r="756" b="10428"/>
          <a:stretch/>
        </p:blipFill>
        <p:spPr>
          <a:xfrm>
            <a:off x="0" y="0"/>
            <a:ext cx="12192000" cy="6858000"/>
          </a:xfrm>
          <a:prstGeom prst="rect">
            <a:avLst/>
          </a:prstGeom>
        </p:spPr>
      </p:pic>
      <p:sp>
        <p:nvSpPr>
          <p:cNvPr id="5" name="Rectangle 4" hidden="1">
            <a:extLst>
              <a:ext uri="{FF2B5EF4-FFF2-40B4-BE49-F238E27FC236}">
                <a16:creationId xmlns:a16="http://schemas.microsoft.com/office/drawing/2014/main" id="{BE28663E-807B-4A31-96DA-CF7E37F0A850}"/>
              </a:ext>
            </a:extLst>
          </p:cNvPr>
          <p:cNvSpPr/>
          <p:nvPr userDrawn="1"/>
        </p:nvSpPr>
        <p:spPr>
          <a:xfrm>
            <a:off x="0" y="-2"/>
            <a:ext cx="12192000" cy="2167501"/>
          </a:xfrm>
          <a:prstGeom prst="rect">
            <a:avLst/>
          </a:prstGeom>
          <a:solidFill>
            <a:srgbClr val="80BD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hidden="1">
            <a:extLst>
              <a:ext uri="{FF2B5EF4-FFF2-40B4-BE49-F238E27FC236}">
                <a16:creationId xmlns:a16="http://schemas.microsoft.com/office/drawing/2014/main" id="{6CA386EF-6C63-4600-9DCC-05D3A8C96897}"/>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44629" y="224150"/>
            <a:ext cx="8770735" cy="1757510"/>
          </a:xfrm>
          <a:prstGeom prst="rect">
            <a:avLst/>
          </a:prstGeom>
        </p:spPr>
      </p:pic>
      <p:grpSp>
        <p:nvGrpSpPr>
          <p:cNvPr id="7" name="Group 6" hidden="1">
            <a:extLst>
              <a:ext uri="{FF2B5EF4-FFF2-40B4-BE49-F238E27FC236}">
                <a16:creationId xmlns:a16="http://schemas.microsoft.com/office/drawing/2014/main" id="{F4C785E6-0684-4C2C-A62E-3AA4A71E6302}"/>
              </a:ext>
            </a:extLst>
          </p:cNvPr>
          <p:cNvGrpSpPr/>
          <p:nvPr userDrawn="1"/>
        </p:nvGrpSpPr>
        <p:grpSpPr>
          <a:xfrm>
            <a:off x="1057444" y="2676620"/>
            <a:ext cx="5059209" cy="3732490"/>
            <a:chOff x="786925" y="2676620"/>
            <a:chExt cx="5059209" cy="3732490"/>
          </a:xfrm>
        </p:grpSpPr>
        <p:sp>
          <p:nvSpPr>
            <p:cNvPr id="8" name="TextBox 7">
              <a:extLst>
                <a:ext uri="{FF2B5EF4-FFF2-40B4-BE49-F238E27FC236}">
                  <a16:creationId xmlns:a16="http://schemas.microsoft.com/office/drawing/2014/main" id="{92414543-9432-44E2-9FA5-B547089E2024}"/>
                </a:ext>
              </a:extLst>
            </p:cNvPr>
            <p:cNvSpPr txBox="1"/>
            <p:nvPr/>
          </p:nvSpPr>
          <p:spPr>
            <a:xfrm>
              <a:off x="834655" y="2676620"/>
              <a:ext cx="3827722" cy="1107996"/>
            </a:xfrm>
            <a:prstGeom prst="rect">
              <a:avLst/>
            </a:prstGeom>
            <a:noFill/>
          </p:spPr>
          <p:txBody>
            <a:bodyPr wrap="square" lIns="0" tIns="0" rIns="0" bIns="0" rtlCol="0">
              <a:spAutoFit/>
            </a:bodyPr>
            <a:lstStyle/>
            <a:p>
              <a:r>
                <a:rPr lang="en-US" sz="7200" dirty="0">
                  <a:solidFill>
                    <a:schemeClr val="bg1"/>
                  </a:solidFill>
                  <a:latin typeface="Klavika Medium Condensed" panose="020B0506040000020004" pitchFamily="34" charset="0"/>
                </a:rPr>
                <a:t>FUEL YOUR</a:t>
              </a:r>
            </a:p>
          </p:txBody>
        </p:sp>
        <p:sp>
          <p:nvSpPr>
            <p:cNvPr id="9" name="TextBox 8">
              <a:extLst>
                <a:ext uri="{FF2B5EF4-FFF2-40B4-BE49-F238E27FC236}">
                  <a16:creationId xmlns:a16="http://schemas.microsoft.com/office/drawing/2014/main" id="{F2629E54-BF38-4D1B-BBA8-D75D34FC7189}"/>
                </a:ext>
              </a:extLst>
            </p:cNvPr>
            <p:cNvSpPr txBox="1"/>
            <p:nvPr/>
          </p:nvSpPr>
          <p:spPr>
            <a:xfrm>
              <a:off x="824022" y="3371580"/>
              <a:ext cx="4072271" cy="1107996"/>
            </a:xfrm>
            <a:prstGeom prst="rect">
              <a:avLst/>
            </a:prstGeom>
            <a:noFill/>
          </p:spPr>
          <p:txBody>
            <a:bodyPr wrap="square" lIns="0" tIns="0" rIns="0" bIns="0" rtlCol="0">
              <a:spAutoFit/>
            </a:bodyPr>
            <a:lstStyle/>
            <a:p>
              <a:r>
                <a:rPr lang="en-US" sz="7200" dirty="0">
                  <a:solidFill>
                    <a:schemeClr val="bg1"/>
                  </a:solidFill>
                  <a:latin typeface="Klavika Medium Condensed" panose="020B0506040000020004" pitchFamily="34" charset="0"/>
                </a:rPr>
                <a:t>KNOWLEDGE.</a:t>
              </a:r>
            </a:p>
          </p:txBody>
        </p:sp>
        <p:sp>
          <p:nvSpPr>
            <p:cNvPr id="10" name="TextBox 9">
              <a:extLst>
                <a:ext uri="{FF2B5EF4-FFF2-40B4-BE49-F238E27FC236}">
                  <a16:creationId xmlns:a16="http://schemas.microsoft.com/office/drawing/2014/main" id="{D011A884-0246-4C4E-A89C-8E64CF774187}"/>
                </a:ext>
              </a:extLst>
            </p:cNvPr>
            <p:cNvSpPr txBox="1"/>
            <p:nvPr/>
          </p:nvSpPr>
          <p:spPr>
            <a:xfrm>
              <a:off x="1773863" y="4293736"/>
              <a:ext cx="4072271" cy="738664"/>
            </a:xfrm>
            <a:prstGeom prst="rect">
              <a:avLst/>
            </a:prstGeom>
            <a:noFill/>
          </p:spPr>
          <p:txBody>
            <a:bodyPr wrap="square" lIns="0" tIns="0" rIns="0" bIns="0" rtlCol="0">
              <a:spAutoFit/>
            </a:bodyPr>
            <a:lstStyle/>
            <a:p>
              <a:r>
                <a:rPr lang="en-US" sz="4800" dirty="0">
                  <a:solidFill>
                    <a:srgbClr val="80BD42"/>
                  </a:solidFill>
                  <a:latin typeface="Klavika Medium Condensed" panose="020B0506040000020004" pitchFamily="34" charset="0"/>
                </a:rPr>
                <a:t>NETWORK</a:t>
              </a:r>
            </a:p>
          </p:txBody>
        </p:sp>
        <p:sp>
          <p:nvSpPr>
            <p:cNvPr id="11" name="TextBox 10">
              <a:extLst>
                <a:ext uri="{FF2B5EF4-FFF2-40B4-BE49-F238E27FC236}">
                  <a16:creationId xmlns:a16="http://schemas.microsoft.com/office/drawing/2014/main" id="{D6F7DAE3-9B54-49FF-BFB2-8BD274411E77}"/>
                </a:ext>
              </a:extLst>
            </p:cNvPr>
            <p:cNvSpPr txBox="1"/>
            <p:nvPr/>
          </p:nvSpPr>
          <p:spPr>
            <a:xfrm>
              <a:off x="1773863" y="4982091"/>
              <a:ext cx="4033282" cy="738664"/>
            </a:xfrm>
            <a:prstGeom prst="rect">
              <a:avLst/>
            </a:prstGeom>
            <a:noFill/>
          </p:spPr>
          <p:txBody>
            <a:bodyPr wrap="square" lIns="0" tIns="0" rIns="0" bIns="0" rtlCol="0">
              <a:spAutoFit/>
            </a:bodyPr>
            <a:lstStyle/>
            <a:p>
              <a:r>
                <a:rPr lang="en-US" sz="4800" dirty="0">
                  <a:solidFill>
                    <a:srgbClr val="80BD42"/>
                  </a:solidFill>
                  <a:latin typeface="Klavika Medium Condensed" panose="020B0506040000020004" pitchFamily="34" charset="0"/>
                </a:rPr>
                <a:t>LEARN</a:t>
              </a:r>
            </a:p>
          </p:txBody>
        </p:sp>
        <p:sp>
          <p:nvSpPr>
            <p:cNvPr id="12" name="TextBox 11">
              <a:extLst>
                <a:ext uri="{FF2B5EF4-FFF2-40B4-BE49-F238E27FC236}">
                  <a16:creationId xmlns:a16="http://schemas.microsoft.com/office/drawing/2014/main" id="{190AB586-DECE-4B35-8852-57D971E60A89}"/>
                </a:ext>
              </a:extLst>
            </p:cNvPr>
            <p:cNvSpPr txBox="1"/>
            <p:nvPr/>
          </p:nvSpPr>
          <p:spPr>
            <a:xfrm>
              <a:off x="1773863" y="5670446"/>
              <a:ext cx="4072271" cy="738664"/>
            </a:xfrm>
            <a:prstGeom prst="rect">
              <a:avLst/>
            </a:prstGeom>
            <a:noFill/>
          </p:spPr>
          <p:txBody>
            <a:bodyPr wrap="square" lIns="0" tIns="0" rIns="0" bIns="0" rtlCol="0">
              <a:spAutoFit/>
            </a:bodyPr>
            <a:lstStyle/>
            <a:p>
              <a:r>
                <a:rPr lang="en-US" sz="4800" dirty="0">
                  <a:solidFill>
                    <a:srgbClr val="80BD42"/>
                  </a:solidFill>
                  <a:latin typeface="Klavika Medium Condensed" panose="020B0506040000020004" pitchFamily="34" charset="0"/>
                </a:rPr>
                <a:t>DISCOVER</a:t>
              </a:r>
            </a:p>
          </p:txBody>
        </p:sp>
        <p:pic>
          <p:nvPicPr>
            <p:cNvPr id="13" name="Picture 12">
              <a:extLst>
                <a:ext uri="{FF2B5EF4-FFF2-40B4-BE49-F238E27FC236}">
                  <a16:creationId xmlns:a16="http://schemas.microsoft.com/office/drawing/2014/main" id="{8510A84E-C31A-4A9B-888A-F5C5484A76B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4022" y="4375330"/>
              <a:ext cx="767299" cy="575475"/>
            </a:xfrm>
            <a:prstGeom prst="rect">
              <a:avLst/>
            </a:prstGeom>
          </p:spPr>
        </p:pic>
        <p:pic>
          <p:nvPicPr>
            <p:cNvPr id="14" name="Picture 13">
              <a:extLst>
                <a:ext uri="{FF2B5EF4-FFF2-40B4-BE49-F238E27FC236}">
                  <a16:creationId xmlns:a16="http://schemas.microsoft.com/office/drawing/2014/main" id="{0081299F-18C1-483C-8494-92516E87811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4022" y="5063685"/>
              <a:ext cx="767299" cy="575475"/>
            </a:xfrm>
            <a:prstGeom prst="rect">
              <a:avLst/>
            </a:prstGeom>
          </p:spPr>
        </p:pic>
        <p:pic>
          <p:nvPicPr>
            <p:cNvPr id="15" name="Picture 14">
              <a:extLst>
                <a:ext uri="{FF2B5EF4-FFF2-40B4-BE49-F238E27FC236}">
                  <a16:creationId xmlns:a16="http://schemas.microsoft.com/office/drawing/2014/main" id="{14B13D88-9D3E-4B9D-874E-A1C864D7505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6925" y="5752040"/>
              <a:ext cx="767299" cy="575475"/>
            </a:xfrm>
            <a:prstGeom prst="rect">
              <a:avLst/>
            </a:prstGeom>
          </p:spPr>
        </p:pic>
      </p:grpSp>
      <p:sp>
        <p:nvSpPr>
          <p:cNvPr id="16" name="TextBox 15" hidden="1">
            <a:extLst>
              <a:ext uri="{FF2B5EF4-FFF2-40B4-BE49-F238E27FC236}">
                <a16:creationId xmlns:a16="http://schemas.microsoft.com/office/drawing/2014/main" id="{13083FC1-9A73-433C-A8A0-05A9066326C2}"/>
              </a:ext>
            </a:extLst>
          </p:cNvPr>
          <p:cNvSpPr txBox="1"/>
          <p:nvPr userDrawn="1"/>
        </p:nvSpPr>
        <p:spPr>
          <a:xfrm>
            <a:off x="7169071" y="5732000"/>
            <a:ext cx="4178300" cy="615553"/>
          </a:xfrm>
          <a:prstGeom prst="rect">
            <a:avLst/>
          </a:prstGeom>
          <a:noFill/>
        </p:spPr>
        <p:txBody>
          <a:bodyPr wrap="square" rtlCol="0">
            <a:spAutoFit/>
          </a:bodyPr>
          <a:lstStyle/>
          <a:p>
            <a:pPr algn="r"/>
            <a:r>
              <a:rPr lang="en-US" sz="3400" dirty="0">
                <a:solidFill>
                  <a:srgbClr val="80BD42"/>
                </a:solidFill>
                <a:latin typeface="Klavika Medium Condensed" panose="020B0506040000020004" pitchFamily="34" charset="0"/>
              </a:rPr>
              <a:t>CollaborateCanada.com</a:t>
            </a:r>
          </a:p>
        </p:txBody>
      </p:sp>
      <p:pic>
        <p:nvPicPr>
          <p:cNvPr id="18" name="Picture 2" descr="https://www.powerplatformbootcamp.com/LogoBootCamp.png">
            <a:extLst>
              <a:ext uri="{FF2B5EF4-FFF2-40B4-BE49-F238E27FC236}">
                <a16:creationId xmlns:a16="http://schemas.microsoft.com/office/drawing/2014/main" id="{49CE73A1-CB84-4214-9644-4CC4810F21A7}"/>
              </a:ext>
            </a:extLst>
          </p:cNvPr>
          <p:cNvPicPr>
            <a:picLocks noChangeAspect="1" noChangeArrowheads="1"/>
          </p:cNvPicPr>
          <p:nvPr userDrawn="1"/>
        </p:nvPicPr>
        <p:blipFill>
          <a:blip r:embed="rId6">
            <a:extLst>
              <a:ext uri="{28A0092B-C50C-407E-A947-70E740481C1C}">
                <a14:useLocalDpi xmlns:a14="http://schemas.microsoft.com/office/drawing/2010/main" val="0"/>
              </a:ext>
            </a:extLst>
          </a:blip>
          <a:stretch>
            <a:fillRect/>
          </a:stretch>
        </p:blipFill>
        <p:spPr bwMode="auto">
          <a:xfrm>
            <a:off x="6928016" y="729383"/>
            <a:ext cx="4018093" cy="4185514"/>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5EEA76F2-F0CC-42E3-AAAA-81E15E5E098F}"/>
              </a:ext>
            </a:extLst>
          </p:cNvPr>
          <p:cNvSpPr txBox="1"/>
          <p:nvPr userDrawn="1"/>
        </p:nvSpPr>
        <p:spPr>
          <a:xfrm>
            <a:off x="1262116" y="3501506"/>
            <a:ext cx="4075729" cy="646331"/>
          </a:xfrm>
          <a:prstGeom prst="rect">
            <a:avLst/>
          </a:prstGeom>
          <a:noFill/>
        </p:spPr>
        <p:txBody>
          <a:bodyPr wrap="square" rtlCol="0">
            <a:spAutoFit/>
          </a:bodyPr>
          <a:lstStyle/>
          <a:p>
            <a:r>
              <a:rPr lang="en-CA" b="1" dirty="0"/>
              <a:t>Organized Globally, Held Locally</a:t>
            </a:r>
          </a:p>
          <a:p>
            <a:endParaRPr lang="en-CA" dirty="0"/>
          </a:p>
        </p:txBody>
      </p:sp>
      <p:sp>
        <p:nvSpPr>
          <p:cNvPr id="20" name="Rectangle 19">
            <a:extLst>
              <a:ext uri="{FF2B5EF4-FFF2-40B4-BE49-F238E27FC236}">
                <a16:creationId xmlns:a16="http://schemas.microsoft.com/office/drawing/2014/main" id="{D3A7ACE8-2EDC-4CE4-A116-71BD3F72B8E4}"/>
              </a:ext>
            </a:extLst>
          </p:cNvPr>
          <p:cNvSpPr/>
          <p:nvPr userDrawn="1"/>
        </p:nvSpPr>
        <p:spPr>
          <a:xfrm>
            <a:off x="0" y="6115049"/>
            <a:ext cx="12192000" cy="742950"/>
          </a:xfrm>
          <a:prstGeom prst="rect">
            <a:avLst/>
          </a:prstGeom>
          <a:solidFill>
            <a:srgbClr val="732773"/>
          </a:solidFill>
          <a:ln w="0">
            <a:solidFill>
              <a:srgbClr val="7327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1" name="Rectangle 20">
            <a:extLst>
              <a:ext uri="{FF2B5EF4-FFF2-40B4-BE49-F238E27FC236}">
                <a16:creationId xmlns:a16="http://schemas.microsoft.com/office/drawing/2014/main" id="{B8CBE2F8-688E-4E15-A63A-A21372CB97DE}"/>
              </a:ext>
            </a:extLst>
          </p:cNvPr>
          <p:cNvSpPr/>
          <p:nvPr userDrawn="1"/>
        </p:nvSpPr>
        <p:spPr>
          <a:xfrm>
            <a:off x="0" y="6125418"/>
            <a:ext cx="12192000" cy="742950"/>
          </a:xfrm>
          <a:prstGeom prst="rect">
            <a:avLst/>
          </a:prstGeom>
          <a:solidFill>
            <a:schemeClr val="bg1">
              <a:lumMod val="95000"/>
              <a:alpha val="90000"/>
            </a:schemeClr>
          </a:solidFill>
          <a:ln>
            <a:solidFill>
              <a:srgbClr val="1383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22" name="Picture 21">
            <a:extLst>
              <a:ext uri="{FF2B5EF4-FFF2-40B4-BE49-F238E27FC236}">
                <a16:creationId xmlns:a16="http://schemas.microsoft.com/office/drawing/2014/main" id="{A7E3A139-4B6D-40D1-875C-E3230F6F1A10}"/>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3957278" y="6215055"/>
            <a:ext cx="615498" cy="615498"/>
          </a:xfrm>
          <a:prstGeom prst="rect">
            <a:avLst/>
          </a:prstGeom>
        </p:spPr>
      </p:pic>
      <p:pic>
        <p:nvPicPr>
          <p:cNvPr id="23" name="Picture 22">
            <a:extLst>
              <a:ext uri="{FF2B5EF4-FFF2-40B4-BE49-F238E27FC236}">
                <a16:creationId xmlns:a16="http://schemas.microsoft.com/office/drawing/2014/main" id="{4E4494E8-A4CB-4DFA-B726-D555D5A4C570}"/>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5526674" y="6215055"/>
            <a:ext cx="2476414" cy="577830"/>
          </a:xfrm>
          <a:prstGeom prst="rect">
            <a:avLst/>
          </a:prstGeom>
        </p:spPr>
      </p:pic>
      <p:cxnSp>
        <p:nvCxnSpPr>
          <p:cNvPr id="24" name="Straight Connector 23">
            <a:extLst>
              <a:ext uri="{FF2B5EF4-FFF2-40B4-BE49-F238E27FC236}">
                <a16:creationId xmlns:a16="http://schemas.microsoft.com/office/drawing/2014/main" id="{210C1B66-81DE-464D-A273-247863A8CA54}"/>
              </a:ext>
            </a:extLst>
          </p:cNvPr>
          <p:cNvCxnSpPr>
            <a:cxnSpLocks/>
          </p:cNvCxnSpPr>
          <p:nvPr userDrawn="1"/>
        </p:nvCxnSpPr>
        <p:spPr>
          <a:xfrm>
            <a:off x="1325918" y="3429000"/>
            <a:ext cx="4509243" cy="0"/>
          </a:xfrm>
          <a:prstGeom prst="line">
            <a:avLst/>
          </a:prstGeom>
          <a:ln w="31750">
            <a:solidFill>
              <a:srgbClr val="FF0000"/>
            </a:solidFill>
          </a:ln>
        </p:spPr>
        <p:style>
          <a:lnRef idx="3">
            <a:schemeClr val="accent1"/>
          </a:lnRef>
          <a:fillRef idx="0">
            <a:schemeClr val="accent1"/>
          </a:fillRef>
          <a:effectRef idx="2">
            <a:schemeClr val="accent1"/>
          </a:effectRef>
          <a:fontRef idx="minor">
            <a:schemeClr val="tx1"/>
          </a:fontRef>
        </p:style>
      </p:cxnSp>
      <p:sp>
        <p:nvSpPr>
          <p:cNvPr id="28" name="Text Placeholder 27">
            <a:extLst>
              <a:ext uri="{FF2B5EF4-FFF2-40B4-BE49-F238E27FC236}">
                <a16:creationId xmlns:a16="http://schemas.microsoft.com/office/drawing/2014/main" id="{B063B49C-3F0B-443B-A64C-02A32C1CEFD4}"/>
              </a:ext>
            </a:extLst>
          </p:cNvPr>
          <p:cNvSpPr>
            <a:spLocks noGrp="1"/>
          </p:cNvSpPr>
          <p:nvPr>
            <p:ph type="body" sz="quarter" idx="10" hasCustomPrompt="1"/>
          </p:nvPr>
        </p:nvSpPr>
        <p:spPr>
          <a:xfrm>
            <a:off x="1169988" y="4191245"/>
            <a:ext cx="4907676" cy="1228838"/>
          </a:xfrm>
        </p:spPr>
        <p:txBody>
          <a:bodyPr/>
          <a:lstStyle>
            <a:lvl1pPr marL="0" indent="0">
              <a:buNone/>
              <a:defRPr/>
            </a:lvl1pPr>
            <a:lvl5pPr marL="1828800" indent="0">
              <a:buNone/>
              <a:defRPr/>
            </a:lvl5pPr>
          </a:lstStyle>
          <a:p>
            <a:pPr lvl="0"/>
            <a:r>
              <a:rPr lang="en-US" dirty="0"/>
              <a:t>&lt;Session Title&gt;</a:t>
            </a:r>
          </a:p>
          <a:p>
            <a:pPr lvl="4"/>
            <a:endParaRPr lang="en-CA" dirty="0"/>
          </a:p>
        </p:txBody>
      </p:sp>
      <p:sp>
        <p:nvSpPr>
          <p:cNvPr id="29" name="Text Placeholder 27">
            <a:extLst>
              <a:ext uri="{FF2B5EF4-FFF2-40B4-BE49-F238E27FC236}">
                <a16:creationId xmlns:a16="http://schemas.microsoft.com/office/drawing/2014/main" id="{0D1A4E00-B549-4F9D-B792-E1C49880AD93}"/>
              </a:ext>
            </a:extLst>
          </p:cNvPr>
          <p:cNvSpPr>
            <a:spLocks noGrp="1"/>
          </p:cNvSpPr>
          <p:nvPr>
            <p:ph type="body" sz="quarter" idx="11" hasCustomPrompt="1"/>
          </p:nvPr>
        </p:nvSpPr>
        <p:spPr>
          <a:xfrm>
            <a:off x="1169988" y="5597053"/>
            <a:ext cx="4512773" cy="397947"/>
          </a:xfrm>
        </p:spPr>
        <p:txBody>
          <a:bodyPr/>
          <a:lstStyle>
            <a:lvl1pPr marL="0" indent="0">
              <a:buNone/>
              <a:defRPr/>
            </a:lvl1pPr>
            <a:lvl5pPr marL="1828800" indent="0">
              <a:buNone/>
              <a:defRPr/>
            </a:lvl5pPr>
          </a:lstStyle>
          <a:p>
            <a:pPr lvl="0"/>
            <a:r>
              <a:rPr lang="en-US" dirty="0"/>
              <a:t>&lt;Speaker Name&gt;</a:t>
            </a:r>
          </a:p>
          <a:p>
            <a:pPr lvl="4"/>
            <a:endParaRPr lang="en-CA" dirty="0"/>
          </a:p>
        </p:txBody>
      </p:sp>
      <p:sp>
        <p:nvSpPr>
          <p:cNvPr id="35" name="Title 1">
            <a:extLst>
              <a:ext uri="{FF2B5EF4-FFF2-40B4-BE49-F238E27FC236}">
                <a16:creationId xmlns:a16="http://schemas.microsoft.com/office/drawing/2014/main" id="{DD9DA512-9A23-4124-A4EE-B885F5CD5F67}"/>
              </a:ext>
            </a:extLst>
          </p:cNvPr>
          <p:cNvSpPr txBox="1">
            <a:spLocks/>
          </p:cNvSpPr>
          <p:nvPr userDrawn="1"/>
        </p:nvSpPr>
        <p:spPr>
          <a:xfrm>
            <a:off x="1262116" y="931785"/>
            <a:ext cx="4176713" cy="2381250"/>
          </a:xfrm>
          <a:prstGeom prst="rect">
            <a:avLst/>
          </a:prstGeom>
        </p:spPr>
        <p:txBody>
          <a:bodyPr vert="horz" lIns="91440" tIns="45720" rIns="91440" bIns="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100">
                <a:latin typeface="Gill Sans MT" panose="020B0502020104020203" pitchFamily="34" charset="0"/>
              </a:rPr>
              <a:t>GLOBAL POWER PLATFORM BOOTCAMP</a:t>
            </a:r>
            <a:endParaRPr lang="en-US" sz="4100" dirty="0">
              <a:latin typeface="Gill Sans MT" panose="020B0502020104020203" pitchFamily="34" charset="0"/>
            </a:endParaRPr>
          </a:p>
        </p:txBody>
      </p:sp>
    </p:spTree>
    <p:extLst>
      <p:ext uri="{BB962C8B-B14F-4D97-AF65-F5344CB8AC3E}">
        <p14:creationId xmlns:p14="http://schemas.microsoft.com/office/powerpoint/2010/main" val="4035467896"/>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Demo Slide White">
    <p:bg>
      <p:bgRef idx="1003">
        <a:schemeClr val="bg2"/>
      </p:bgRef>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CA3E356C-87B5-43AA-98B0-26F9D0EC9D5C}"/>
              </a:ext>
            </a:extLst>
          </p:cNvPr>
          <p:cNvSpPr txBox="1"/>
          <p:nvPr userDrawn="1"/>
        </p:nvSpPr>
        <p:spPr>
          <a:xfrm>
            <a:off x="6658495" y="6031165"/>
            <a:ext cx="4550339" cy="369332"/>
          </a:xfrm>
          <a:prstGeom prst="rect">
            <a:avLst/>
          </a:prstGeom>
          <a:noFill/>
        </p:spPr>
        <p:txBody>
          <a:bodyPr wrap="square" rtlCol="0">
            <a:spAutoFit/>
          </a:bodyPr>
          <a:lstStyle/>
          <a:p>
            <a:pPr algn="r"/>
            <a:r>
              <a:rPr lang="en-US" sz="1800" b="0" dirty="0">
                <a:solidFill>
                  <a:srgbClr val="732773"/>
                </a:solidFill>
                <a:latin typeface="Segoe UI Semibold" panose="020B0702040204020203" pitchFamily="34" charset="0"/>
                <a:cs typeface="Segoe UI Semibold" panose="020B0702040204020203" pitchFamily="34" charset="0"/>
              </a:rPr>
              <a:t>#GlobalPowerPlatformBootcamp</a:t>
            </a:r>
          </a:p>
        </p:txBody>
      </p:sp>
      <p:sp>
        <p:nvSpPr>
          <p:cNvPr id="10" name="Title 1">
            <a:extLst>
              <a:ext uri="{FF2B5EF4-FFF2-40B4-BE49-F238E27FC236}">
                <a16:creationId xmlns:a16="http://schemas.microsoft.com/office/drawing/2014/main" id="{4F4B0BDC-EAC5-431F-B768-594D5BF10810}"/>
              </a:ext>
            </a:extLst>
          </p:cNvPr>
          <p:cNvSpPr>
            <a:spLocks noGrp="1"/>
          </p:cNvSpPr>
          <p:nvPr>
            <p:ph type="title" hasCustomPrompt="1"/>
          </p:nvPr>
        </p:nvSpPr>
        <p:spPr>
          <a:xfrm>
            <a:off x="269240" y="1186356"/>
            <a:ext cx="9859116" cy="1158793"/>
          </a:xfrm>
        </p:spPr>
        <p:txBody>
          <a:bodyPr>
            <a:normAutofit/>
          </a:bodyPr>
          <a:lstStyle>
            <a:lvl1pPr>
              <a:defRPr sz="6000">
                <a:solidFill>
                  <a:schemeClr val="tx1"/>
                </a:solidFill>
              </a:defRPr>
            </a:lvl1pPr>
          </a:lstStyle>
          <a:p>
            <a:r>
              <a:rPr lang="en-US" dirty="0"/>
              <a:t>Demo Title</a:t>
            </a:r>
          </a:p>
        </p:txBody>
      </p:sp>
      <p:pic>
        <p:nvPicPr>
          <p:cNvPr id="6" name="Picture 5">
            <a:extLst>
              <a:ext uri="{FF2B5EF4-FFF2-40B4-BE49-F238E27FC236}">
                <a16:creationId xmlns:a16="http://schemas.microsoft.com/office/drawing/2014/main" id="{A89C0411-68F8-4F23-BC93-1E6359A9D4E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99149" y="5654104"/>
            <a:ext cx="787840" cy="819848"/>
          </a:xfrm>
          <a:prstGeom prst="rect">
            <a:avLst/>
          </a:prstGeom>
        </p:spPr>
      </p:pic>
    </p:spTree>
    <p:extLst>
      <p:ext uri="{BB962C8B-B14F-4D97-AF65-F5344CB8AC3E}">
        <p14:creationId xmlns:p14="http://schemas.microsoft.com/office/powerpoint/2010/main" val="1772077633"/>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Section Title Grey">
    <p:bg>
      <p:bgPr>
        <a:solidFill>
          <a:schemeClr val="tx2"/>
        </a:solid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C24C5121-7410-4246-ADA3-6B8E3DB79483}"/>
              </a:ext>
            </a:extLst>
          </p:cNvPr>
          <p:cNvSpPr txBox="1"/>
          <p:nvPr userDrawn="1"/>
        </p:nvSpPr>
        <p:spPr>
          <a:xfrm>
            <a:off x="7204364" y="6031165"/>
            <a:ext cx="4004470" cy="646331"/>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800" b="0" dirty="0">
                <a:solidFill>
                  <a:schemeClr val="bg1"/>
                </a:solidFill>
                <a:latin typeface="Segoe UI Semibold" panose="020B0702040204020203" pitchFamily="34" charset="0"/>
                <a:cs typeface="Segoe UI Semibold" panose="020B0702040204020203" pitchFamily="34" charset="0"/>
              </a:rPr>
              <a:t>#GlobalPowerPlatformBootcamp</a:t>
            </a:r>
          </a:p>
          <a:p>
            <a:pPr algn="r"/>
            <a:endParaRPr lang="en-US" sz="1800" b="0" dirty="0">
              <a:solidFill>
                <a:schemeClr val="bg1"/>
              </a:solidFill>
              <a:latin typeface="Segoe UI Semibold" panose="020B0702040204020203" pitchFamily="34" charset="0"/>
              <a:cs typeface="Segoe UI Semibold" panose="020B0702040204020203" pitchFamily="34" charset="0"/>
            </a:endParaRPr>
          </a:p>
        </p:txBody>
      </p:sp>
      <p:sp>
        <p:nvSpPr>
          <p:cNvPr id="5" name="Title 1">
            <a:extLst>
              <a:ext uri="{FF2B5EF4-FFF2-40B4-BE49-F238E27FC236}">
                <a16:creationId xmlns:a16="http://schemas.microsoft.com/office/drawing/2014/main" id="{B46B731E-1E68-48AC-AD62-BD5154F504C6}"/>
              </a:ext>
            </a:extLst>
          </p:cNvPr>
          <p:cNvSpPr>
            <a:spLocks noGrp="1"/>
          </p:cNvSpPr>
          <p:nvPr>
            <p:ph type="title" hasCustomPrompt="1"/>
          </p:nvPr>
        </p:nvSpPr>
        <p:spPr>
          <a:xfrm>
            <a:off x="838200" y="2084172"/>
            <a:ext cx="9859116" cy="1158793"/>
          </a:xfrm>
        </p:spPr>
        <p:txBody>
          <a:bodyPr>
            <a:normAutofit/>
          </a:bodyPr>
          <a:lstStyle>
            <a:lvl1pPr>
              <a:defRPr sz="6600">
                <a:solidFill>
                  <a:schemeClr val="bg1"/>
                </a:solidFill>
              </a:defRPr>
            </a:lvl1pPr>
          </a:lstStyle>
          <a:p>
            <a:r>
              <a:rPr lang="en-US" dirty="0"/>
              <a:t>Section Title</a:t>
            </a:r>
          </a:p>
        </p:txBody>
      </p:sp>
      <p:pic>
        <p:nvPicPr>
          <p:cNvPr id="8" name="Picture 7">
            <a:extLst>
              <a:ext uri="{FF2B5EF4-FFF2-40B4-BE49-F238E27FC236}">
                <a16:creationId xmlns:a16="http://schemas.microsoft.com/office/drawing/2014/main" id="{ECD5CEC6-1B23-4E59-AC43-39BED0A6E89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8200" y="5850609"/>
            <a:ext cx="794605" cy="826887"/>
          </a:xfrm>
          <a:prstGeom prst="rect">
            <a:avLst/>
          </a:prstGeom>
        </p:spPr>
      </p:pic>
    </p:spTree>
    <p:extLst>
      <p:ext uri="{BB962C8B-B14F-4D97-AF65-F5344CB8AC3E}">
        <p14:creationId xmlns:p14="http://schemas.microsoft.com/office/powerpoint/2010/main" val="703055758"/>
      </p:ext>
    </p:extLst>
  </p:cSld>
  <p:clrMapOvr>
    <a:overrideClrMapping bg1="lt1" tx1="dk1" bg2="lt2" tx2="dk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Section Title Green">
    <p:bg>
      <p:bgPr>
        <a:solidFill>
          <a:srgbClr val="732773"/>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27D3CDB-9FD6-4043-877D-0A148B11EBA8}"/>
              </a:ext>
            </a:extLst>
          </p:cNvPr>
          <p:cNvSpPr/>
          <p:nvPr userDrawn="1"/>
        </p:nvSpPr>
        <p:spPr>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65005B1F-8328-4164-B84C-D9FD9044644F}"/>
              </a:ext>
            </a:extLst>
          </p:cNvPr>
          <p:cNvSpPr txBox="1"/>
          <p:nvPr userDrawn="1"/>
        </p:nvSpPr>
        <p:spPr>
          <a:xfrm>
            <a:off x="7305964" y="6031165"/>
            <a:ext cx="3902870" cy="369332"/>
          </a:xfrm>
          <a:prstGeom prst="rect">
            <a:avLst/>
          </a:prstGeom>
          <a:noFill/>
        </p:spPr>
        <p:txBody>
          <a:bodyPr wrap="square" rtlCol="0">
            <a:spAutoFit/>
          </a:bodyPr>
          <a:lstStyle/>
          <a:p>
            <a:pPr algn="r"/>
            <a:r>
              <a:rPr lang="en-US" sz="1800" b="0" kern="1200" dirty="0">
                <a:solidFill>
                  <a:schemeClr val="bg1"/>
                </a:solidFill>
                <a:latin typeface="Segoe UI Semibold" panose="020B0702040204020203" pitchFamily="34" charset="0"/>
                <a:ea typeface="+mn-ea"/>
                <a:cs typeface="Segoe UI Semibold" panose="020B0702040204020203" pitchFamily="34" charset="0"/>
              </a:rPr>
              <a:t>#</a:t>
            </a:r>
            <a:r>
              <a:rPr lang="en-US" sz="1800" b="0" dirty="0">
                <a:solidFill>
                  <a:schemeClr val="bg1"/>
                </a:solidFill>
                <a:latin typeface="Segoe UI Semibold" panose="020B0702040204020203" pitchFamily="34" charset="0"/>
                <a:cs typeface="Segoe UI Semibold" panose="020B0702040204020203" pitchFamily="34" charset="0"/>
              </a:rPr>
              <a:t>GlobalPowerPlatformBootcamp</a:t>
            </a:r>
          </a:p>
        </p:txBody>
      </p:sp>
      <p:sp>
        <p:nvSpPr>
          <p:cNvPr id="5" name="Title 1">
            <a:extLst>
              <a:ext uri="{FF2B5EF4-FFF2-40B4-BE49-F238E27FC236}">
                <a16:creationId xmlns:a16="http://schemas.microsoft.com/office/drawing/2014/main" id="{32EF1976-2234-4FC6-8DF8-26E5DE7F2C4B}"/>
              </a:ext>
            </a:extLst>
          </p:cNvPr>
          <p:cNvSpPr>
            <a:spLocks noGrp="1"/>
          </p:cNvSpPr>
          <p:nvPr>
            <p:ph type="title" hasCustomPrompt="1"/>
          </p:nvPr>
        </p:nvSpPr>
        <p:spPr>
          <a:xfrm>
            <a:off x="838200" y="2084172"/>
            <a:ext cx="9859116" cy="1158793"/>
          </a:xfrm>
        </p:spPr>
        <p:txBody>
          <a:bodyPr>
            <a:normAutofit/>
          </a:bodyPr>
          <a:lstStyle>
            <a:lvl1pPr>
              <a:defRPr sz="6600">
                <a:solidFill>
                  <a:schemeClr val="bg1"/>
                </a:solidFill>
              </a:defRPr>
            </a:lvl1pPr>
          </a:lstStyle>
          <a:p>
            <a:r>
              <a:rPr lang="en-US" dirty="0"/>
              <a:t>Section Title</a:t>
            </a:r>
          </a:p>
        </p:txBody>
      </p:sp>
      <p:pic>
        <p:nvPicPr>
          <p:cNvPr id="11" name="Picture 10">
            <a:extLst>
              <a:ext uri="{FF2B5EF4-FFF2-40B4-BE49-F238E27FC236}">
                <a16:creationId xmlns:a16="http://schemas.microsoft.com/office/drawing/2014/main" id="{D97D3723-192A-45FD-92A6-BD882320522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3166" y="5748461"/>
            <a:ext cx="891175" cy="927381"/>
          </a:xfrm>
          <a:prstGeom prst="rect">
            <a:avLst/>
          </a:prstGeom>
        </p:spPr>
      </p:pic>
    </p:spTree>
    <p:extLst>
      <p:ext uri="{BB962C8B-B14F-4D97-AF65-F5344CB8AC3E}">
        <p14:creationId xmlns:p14="http://schemas.microsoft.com/office/powerpoint/2010/main" val="3884560518"/>
      </p:ext>
    </p:extLst>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Section Title White">
    <p:bg>
      <p:bgRef idx="1003">
        <a:schemeClr val="bg2"/>
      </p:bgRef>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CA3E356C-87B5-43AA-98B0-26F9D0EC9D5C}"/>
              </a:ext>
            </a:extLst>
          </p:cNvPr>
          <p:cNvSpPr txBox="1"/>
          <p:nvPr userDrawn="1"/>
        </p:nvSpPr>
        <p:spPr>
          <a:xfrm>
            <a:off x="7139709" y="6031165"/>
            <a:ext cx="4069125" cy="369332"/>
          </a:xfrm>
          <a:prstGeom prst="rect">
            <a:avLst/>
          </a:prstGeom>
          <a:noFill/>
        </p:spPr>
        <p:txBody>
          <a:bodyPr wrap="square" rtlCol="0">
            <a:spAutoFit/>
          </a:bodyPr>
          <a:lstStyle/>
          <a:p>
            <a:pPr algn="r"/>
            <a:r>
              <a:rPr lang="en-US" sz="1800" b="0" dirty="0">
                <a:solidFill>
                  <a:srgbClr val="732773"/>
                </a:solidFill>
                <a:latin typeface="Segoe UI Semibold" panose="020B0702040204020203" pitchFamily="34" charset="0"/>
                <a:cs typeface="Segoe UI Semibold" panose="020B0702040204020203" pitchFamily="34" charset="0"/>
              </a:rPr>
              <a:t>#GlobalPowerPlatformBootcamp</a:t>
            </a:r>
          </a:p>
        </p:txBody>
      </p:sp>
      <p:sp>
        <p:nvSpPr>
          <p:cNvPr id="5" name="Title 1">
            <a:extLst>
              <a:ext uri="{FF2B5EF4-FFF2-40B4-BE49-F238E27FC236}">
                <a16:creationId xmlns:a16="http://schemas.microsoft.com/office/drawing/2014/main" id="{655414FB-73FB-4664-AD39-50F684DD0628}"/>
              </a:ext>
            </a:extLst>
          </p:cNvPr>
          <p:cNvSpPr>
            <a:spLocks noGrp="1"/>
          </p:cNvSpPr>
          <p:nvPr>
            <p:ph type="title" hasCustomPrompt="1"/>
          </p:nvPr>
        </p:nvSpPr>
        <p:spPr>
          <a:xfrm>
            <a:off x="838200" y="2084172"/>
            <a:ext cx="9859116" cy="1158793"/>
          </a:xfrm>
        </p:spPr>
        <p:txBody>
          <a:bodyPr>
            <a:normAutofit/>
          </a:bodyPr>
          <a:lstStyle>
            <a:lvl1pPr>
              <a:defRPr sz="6600">
                <a:solidFill>
                  <a:schemeClr val="tx1"/>
                </a:solidFill>
              </a:defRPr>
            </a:lvl1pPr>
          </a:lstStyle>
          <a:p>
            <a:r>
              <a:rPr lang="en-US" dirty="0"/>
              <a:t>Section Title</a:t>
            </a:r>
          </a:p>
        </p:txBody>
      </p:sp>
      <p:pic>
        <p:nvPicPr>
          <p:cNvPr id="8" name="Picture 7">
            <a:extLst>
              <a:ext uri="{FF2B5EF4-FFF2-40B4-BE49-F238E27FC236}">
                <a16:creationId xmlns:a16="http://schemas.microsoft.com/office/drawing/2014/main" id="{74CCAE16-32AF-43AB-9D83-18032181200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99149" y="5654104"/>
            <a:ext cx="787840" cy="819848"/>
          </a:xfrm>
          <a:prstGeom prst="rect">
            <a:avLst/>
          </a:prstGeom>
        </p:spPr>
      </p:pic>
    </p:spTree>
    <p:extLst>
      <p:ext uri="{BB962C8B-B14F-4D97-AF65-F5344CB8AC3E}">
        <p14:creationId xmlns:p14="http://schemas.microsoft.com/office/powerpoint/2010/main" val="584716091"/>
      </p:ext>
    </p:extLst>
  </p:cSld>
  <p:clrMapOvr>
    <a:overrideClrMapping bg1="lt1" tx1="dk1" bg2="lt2" tx2="dk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blank" preserve="1">
  <p:cSld name="Blank Grey">
    <p:bg>
      <p:bgPr>
        <a:solidFill>
          <a:schemeClr val="tx2"/>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A174B03-5E73-4C92-BE12-44F39CF5B33B}"/>
              </a:ext>
            </a:extLst>
          </p:cNvPr>
          <p:cNvSpPr txBox="1"/>
          <p:nvPr userDrawn="1"/>
        </p:nvSpPr>
        <p:spPr>
          <a:xfrm>
            <a:off x="7509164" y="6031165"/>
            <a:ext cx="3699670" cy="646331"/>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800" b="0" dirty="0">
                <a:solidFill>
                  <a:schemeClr val="bg1"/>
                </a:solidFill>
                <a:latin typeface="Segoe UI Semibold" panose="020B0702040204020203" pitchFamily="34" charset="0"/>
                <a:cs typeface="Segoe UI Semibold" panose="020B0702040204020203" pitchFamily="34" charset="0"/>
              </a:rPr>
              <a:t>#GlobalPowerPlatformBootcamp</a:t>
            </a:r>
          </a:p>
          <a:p>
            <a:pPr algn="r"/>
            <a:endParaRPr lang="en-US" sz="1800" b="0" dirty="0">
              <a:solidFill>
                <a:schemeClr val="bg1"/>
              </a:solidFill>
              <a:latin typeface="Segoe UI Semibold" panose="020B0702040204020203" pitchFamily="34" charset="0"/>
              <a:cs typeface="Segoe UI Semibold" panose="020B0702040204020203" pitchFamily="34" charset="0"/>
            </a:endParaRPr>
          </a:p>
        </p:txBody>
      </p:sp>
      <p:pic>
        <p:nvPicPr>
          <p:cNvPr id="7" name="Picture 6">
            <a:extLst>
              <a:ext uri="{FF2B5EF4-FFF2-40B4-BE49-F238E27FC236}">
                <a16:creationId xmlns:a16="http://schemas.microsoft.com/office/drawing/2014/main" id="{6E99F7E7-200B-4FE6-B177-A595909042F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05939" y="5773641"/>
            <a:ext cx="787840" cy="819848"/>
          </a:xfrm>
          <a:prstGeom prst="rect">
            <a:avLst/>
          </a:prstGeom>
        </p:spPr>
      </p:pic>
    </p:spTree>
    <p:extLst>
      <p:ext uri="{BB962C8B-B14F-4D97-AF65-F5344CB8AC3E}">
        <p14:creationId xmlns:p14="http://schemas.microsoft.com/office/powerpoint/2010/main" val="2720569490"/>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blank" preserve="1">
  <p:cSld name="Blank Green">
    <p:bg>
      <p:bgPr>
        <a:solidFill>
          <a:srgbClr val="732773"/>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8FE6090F-FCC2-4008-B7D7-B941F1AAF876}"/>
              </a:ext>
            </a:extLst>
          </p:cNvPr>
          <p:cNvSpPr txBox="1"/>
          <p:nvPr userDrawn="1"/>
        </p:nvSpPr>
        <p:spPr>
          <a:xfrm>
            <a:off x="7490691" y="6031165"/>
            <a:ext cx="3718143" cy="369332"/>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800" b="0" dirty="0">
                <a:solidFill>
                  <a:schemeClr val="bg1"/>
                </a:solidFill>
                <a:latin typeface="Segoe UI Semibold" panose="020B0702040204020203" pitchFamily="34" charset="0"/>
                <a:cs typeface="Segoe UI Semibold" panose="020B0702040204020203" pitchFamily="34" charset="0"/>
              </a:rPr>
              <a:t>#GlobalPowerPlatformBootcamp</a:t>
            </a:r>
          </a:p>
        </p:txBody>
      </p:sp>
      <p:pic>
        <p:nvPicPr>
          <p:cNvPr id="5" name="Picture 4">
            <a:extLst>
              <a:ext uri="{FF2B5EF4-FFF2-40B4-BE49-F238E27FC236}">
                <a16:creationId xmlns:a16="http://schemas.microsoft.com/office/drawing/2014/main" id="{B3A311F9-8807-4BBA-ABD4-C56914F38DD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05939" y="5773641"/>
            <a:ext cx="787840" cy="819848"/>
          </a:xfrm>
          <a:prstGeom prst="rect">
            <a:avLst/>
          </a:prstGeom>
        </p:spPr>
      </p:pic>
    </p:spTree>
    <p:extLst>
      <p:ext uri="{BB962C8B-B14F-4D97-AF65-F5344CB8AC3E}">
        <p14:creationId xmlns:p14="http://schemas.microsoft.com/office/powerpoint/2010/main" val="3940317937"/>
      </p:ext>
    </p:extLst>
  </p:cSld>
  <p:clrMapOvr>
    <a:overrideClrMapping bg1="lt1" tx1="dk1" bg2="lt2" tx2="dk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blank" preserve="1">
  <p:cSld name="Blank White">
    <p:bg>
      <p:bgRef idx="1003">
        <a:schemeClr val="bg2"/>
      </p:bgRef>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B24335F-25E6-4167-85DC-DC215C1B501B}"/>
              </a:ext>
            </a:extLst>
          </p:cNvPr>
          <p:cNvSpPr txBox="1"/>
          <p:nvPr userDrawn="1"/>
        </p:nvSpPr>
        <p:spPr>
          <a:xfrm>
            <a:off x="7093527" y="6031165"/>
            <a:ext cx="4115307" cy="369332"/>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800" b="0" dirty="0">
                <a:solidFill>
                  <a:srgbClr val="732773"/>
                </a:solidFill>
                <a:latin typeface="Segoe UI Semibold" panose="020B0702040204020203" pitchFamily="34" charset="0"/>
                <a:cs typeface="Segoe UI Semibold" panose="020B0702040204020203" pitchFamily="34" charset="0"/>
              </a:rPr>
              <a:t>#GlobalPowerPlatformBootcamp</a:t>
            </a:r>
          </a:p>
        </p:txBody>
      </p:sp>
      <p:pic>
        <p:nvPicPr>
          <p:cNvPr id="6" name="Picture 5">
            <a:extLst>
              <a:ext uri="{FF2B5EF4-FFF2-40B4-BE49-F238E27FC236}">
                <a16:creationId xmlns:a16="http://schemas.microsoft.com/office/drawing/2014/main" id="{2252F5AF-BB47-4EF2-A5D9-E6531350F9A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99149" y="5654104"/>
            <a:ext cx="787840" cy="819848"/>
          </a:xfrm>
          <a:prstGeom prst="rect">
            <a:avLst/>
          </a:prstGeom>
        </p:spPr>
      </p:pic>
    </p:spTree>
    <p:extLst>
      <p:ext uri="{BB962C8B-B14F-4D97-AF65-F5344CB8AC3E}">
        <p14:creationId xmlns:p14="http://schemas.microsoft.com/office/powerpoint/2010/main" val="3454094973"/>
      </p:ext>
    </p:extLst>
  </p:cSld>
  <p:clrMapOvr>
    <a:overrideClrMapping bg1="lt1" tx1="dk1" bg2="lt2" tx2="dk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blank" preserve="1">
  <p:cSld name="End Slide">
    <p:bg>
      <p:bgPr>
        <a:solidFill>
          <a:schemeClr val="tx2"/>
        </a:solidFill>
        <a:effectLst/>
      </p:bgPr>
    </p:bg>
    <p:spTree>
      <p:nvGrpSpPr>
        <p:cNvPr id="1" name=""/>
        <p:cNvGrpSpPr/>
        <p:nvPr/>
      </p:nvGrpSpPr>
      <p:grpSpPr>
        <a:xfrm>
          <a:off x="0" y="0"/>
          <a:ext cx="0" cy="0"/>
          <a:chOff x="0" y="0"/>
          <a:chExt cx="0" cy="0"/>
        </a:xfrm>
      </p:grpSpPr>
      <p:pic>
        <p:nvPicPr>
          <p:cNvPr id="10" name="Picture 9" descr="A picture containing object&#10;&#10;Description generated with very high confidence" hidden="1">
            <a:extLst>
              <a:ext uri="{FF2B5EF4-FFF2-40B4-BE49-F238E27FC236}">
                <a16:creationId xmlns:a16="http://schemas.microsoft.com/office/drawing/2014/main" id="{C47C373B-006A-4A1D-9787-B7B16330A14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8782" y="1774208"/>
            <a:ext cx="10534436" cy="2111943"/>
          </a:xfrm>
          <a:prstGeom prst="rect">
            <a:avLst/>
          </a:prstGeom>
        </p:spPr>
      </p:pic>
      <p:sp>
        <p:nvSpPr>
          <p:cNvPr id="9" name="TextBox 8">
            <a:extLst>
              <a:ext uri="{FF2B5EF4-FFF2-40B4-BE49-F238E27FC236}">
                <a16:creationId xmlns:a16="http://schemas.microsoft.com/office/drawing/2014/main" id="{25C1D505-2A1E-494E-8EEC-964158FEDE1D}"/>
              </a:ext>
            </a:extLst>
          </p:cNvPr>
          <p:cNvSpPr txBox="1"/>
          <p:nvPr userDrawn="1"/>
        </p:nvSpPr>
        <p:spPr>
          <a:xfrm>
            <a:off x="7509164" y="6031165"/>
            <a:ext cx="3699670" cy="646331"/>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800" b="0" dirty="0">
                <a:solidFill>
                  <a:schemeClr val="bg1"/>
                </a:solidFill>
                <a:latin typeface="Segoe UI Semibold" panose="020B0702040204020203" pitchFamily="34" charset="0"/>
                <a:cs typeface="Segoe UI Semibold" panose="020B0702040204020203" pitchFamily="34" charset="0"/>
              </a:rPr>
              <a:t>#GlobalPowerPlatformBootcamp</a:t>
            </a:r>
          </a:p>
          <a:p>
            <a:pPr algn="r"/>
            <a:endParaRPr lang="en-US" sz="1800" b="0" dirty="0">
              <a:solidFill>
                <a:schemeClr val="bg1"/>
              </a:solidFill>
              <a:latin typeface="Segoe UI Semibold" panose="020B0702040204020203" pitchFamily="34" charset="0"/>
              <a:cs typeface="Segoe UI Semibold" panose="020B0702040204020203" pitchFamily="34" charset="0"/>
            </a:endParaRPr>
          </a:p>
        </p:txBody>
      </p:sp>
      <p:pic>
        <p:nvPicPr>
          <p:cNvPr id="13" name="Picture 12">
            <a:extLst>
              <a:ext uri="{FF2B5EF4-FFF2-40B4-BE49-F238E27FC236}">
                <a16:creationId xmlns:a16="http://schemas.microsoft.com/office/drawing/2014/main" id="{FFDCB3BA-C1CF-4228-9771-2E3D34BFEE4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05939" y="5773641"/>
            <a:ext cx="787840" cy="819848"/>
          </a:xfrm>
          <a:prstGeom prst="rect">
            <a:avLst/>
          </a:prstGeom>
        </p:spPr>
      </p:pic>
    </p:spTree>
    <p:extLst>
      <p:ext uri="{BB962C8B-B14F-4D97-AF65-F5344CB8AC3E}">
        <p14:creationId xmlns:p14="http://schemas.microsoft.com/office/powerpoint/2010/main" val="3941299006"/>
      </p:ext>
    </p:extLst>
  </p:cSld>
  <p:clrMapOvr>
    <a:overrideClrMapping bg1="lt1" tx1="dk1" bg2="lt2" tx2="dk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838200" y="1373872"/>
            <a:ext cx="10515600"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mn-lt"/>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mn-lt"/>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mn-lt"/>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mn-lt"/>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mn-lt"/>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193410"/>
            <a:ext cx="12192001" cy="664591"/>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mn-lt"/>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607481377"/>
      </p:ext>
    </p:extLst>
  </p:cSld>
  <p:clrMapOvr>
    <a:overrideClrMapping bg1="dk1" tx1="lt1" bg2="dk2" tx2="lt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Developer Code Layout">
    <p:bg>
      <p:bgRef idx="1003">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5" name="Text Placeholder 4"/>
          <p:cNvSpPr>
            <a:spLocks noGrp="1"/>
          </p:cNvSpPr>
          <p:nvPr>
            <p:ph type="body" sz="quarter" idx="10"/>
          </p:nvPr>
        </p:nvSpPr>
        <p:spPr>
          <a:xfrm>
            <a:off x="838199" y="1437954"/>
            <a:ext cx="10515601"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59958516"/>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Ref idx="1003">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D624AC-2475-4C3E-82C6-30652F898F7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77882A1-7DE2-4318-B486-44ECA4D534E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7D16C4BA-C2F2-4885-B757-0CBD1E36A534}"/>
              </a:ext>
            </a:extLst>
          </p:cNvPr>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1794304945"/>
      </p:ext>
    </p:extLst>
  </p:cSld>
  <p:clrMapOvr>
    <a:overrideClrMapping bg1="lt1" tx1="dk1" bg2="lt2" tx2="dk2" accent1="accent1" accent2="accent2" accent3="accent3" accent4="accent4" accent5="accent5" accent6="accent6" hlink="hlink" folHlink="folHlink"/>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bg>
      <p:bgRef idx="1003">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2889F2-0649-473B-BB80-13C1E8A4F51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706C75D-7657-4260-BF7B-BF3B971B03A5}"/>
              </a:ext>
            </a:extLst>
          </p:cNvPr>
          <p:cNvSpPr>
            <a:spLocks noGrp="1"/>
          </p:cNvSpPr>
          <p:nvPr>
            <p:ph idx="1"/>
          </p:nvPr>
        </p:nvSpPr>
        <p:spPr>
          <a:xfrm>
            <a:off x="5183188" y="987425"/>
            <a:ext cx="6172200" cy="4811796"/>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8495AB5-0591-4D60-895E-D3D1EED9EC6A}"/>
              </a:ext>
            </a:extLst>
          </p:cNvPr>
          <p:cNvSpPr>
            <a:spLocks noGrp="1"/>
          </p:cNvSpPr>
          <p:nvPr>
            <p:ph type="body" sz="half" idx="2"/>
          </p:nvPr>
        </p:nvSpPr>
        <p:spPr>
          <a:xfrm>
            <a:off x="839788" y="2057400"/>
            <a:ext cx="3932237" cy="374182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2509455503"/>
      </p:ext>
    </p:extLst>
  </p:cSld>
  <p:clrMapOvr>
    <a:overrideClrMapping bg1="lt1" tx1="dk1" bg2="lt2" tx2="dk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bg>
      <p:bgRef idx="1003">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1BCCB-2C8B-48A3-929E-8770963C336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2E89DFA-D552-4217-97C2-F431D717AD6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90A4BB6-3529-4BCD-96D2-81C43546C9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2708878041"/>
      </p:ext>
    </p:extLst>
  </p:cSld>
  <p:clrMapOvr>
    <a:overrideClrMapping bg1="lt1" tx1="dk1" bg2="lt2" tx2="dk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bg>
      <p:bgRef idx="1003">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3CFCCD-58CB-4AD3-B61B-80AD43C6451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524D7FF-354C-48AC-87CC-349EA4892C37}"/>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71923149"/>
      </p:ext>
    </p:extLst>
  </p:cSld>
  <p:clrMapOvr>
    <a:overrideClrMapping bg1="lt1" tx1="dk1" bg2="lt2" tx2="dk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bg>
      <p:bgRef idx="1003">
        <a:schemeClr val="bg2"/>
      </p:bgRef>
    </p:bg>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BDBE494-0A75-4F85-BA08-6BEBB2D4FBA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178C279-7945-4BEB-8746-D75962CADCFF}"/>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80454629"/>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Presentation Title">
    <p:spTree>
      <p:nvGrpSpPr>
        <p:cNvPr id="1" name=""/>
        <p:cNvGrpSpPr/>
        <p:nvPr/>
      </p:nvGrpSpPr>
      <p:grpSpPr>
        <a:xfrm>
          <a:off x="0" y="0"/>
          <a:ext cx="0" cy="0"/>
          <a:chOff x="0" y="0"/>
          <a:chExt cx="0" cy="0"/>
        </a:xfrm>
      </p:grpSpPr>
      <p:pic>
        <p:nvPicPr>
          <p:cNvPr id="12" name="Picture 11" descr="A group of people standing in front of a building&#10;&#10;Description automatically generated">
            <a:extLst>
              <a:ext uri="{FF2B5EF4-FFF2-40B4-BE49-F238E27FC236}">
                <a16:creationId xmlns:a16="http://schemas.microsoft.com/office/drawing/2014/main" id="{6E3B8B4D-AF82-4148-89AE-74900FF9732F}"/>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0168" b="5467"/>
          <a:stretch/>
        </p:blipFill>
        <p:spPr>
          <a:xfrm>
            <a:off x="-11176" y="1"/>
            <a:ext cx="12192000" cy="6858001"/>
          </a:xfrm>
          <a:prstGeom prst="rect">
            <a:avLst/>
          </a:prstGeom>
        </p:spPr>
      </p:pic>
      <p:sp>
        <p:nvSpPr>
          <p:cNvPr id="13" name="Rectangle 12">
            <a:extLst>
              <a:ext uri="{FF2B5EF4-FFF2-40B4-BE49-F238E27FC236}">
                <a16:creationId xmlns:a16="http://schemas.microsoft.com/office/drawing/2014/main" id="{DF6ED04B-7F4C-4F07-A517-AFDEDDC76C07}"/>
              </a:ext>
            </a:extLst>
          </p:cNvPr>
          <p:cNvSpPr/>
          <p:nvPr userDrawn="1"/>
        </p:nvSpPr>
        <p:spPr>
          <a:xfrm>
            <a:off x="-11176" y="0"/>
            <a:ext cx="12192000" cy="6858001"/>
          </a:xfrm>
          <a:prstGeom prst="rect">
            <a:avLst/>
          </a:prstGeom>
          <a:blipFill dpi="0" rotWithShape="1">
            <a:blip r:embed="rId3">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EF31D3CE-07AE-4C94-8046-8940EC8DBB6D}"/>
              </a:ext>
            </a:extLst>
          </p:cNvPr>
          <p:cNvSpPr/>
          <p:nvPr userDrawn="1"/>
        </p:nvSpPr>
        <p:spPr>
          <a:xfrm>
            <a:off x="-11176" y="0"/>
            <a:ext cx="6425624" cy="6858000"/>
          </a:xfrm>
          <a:prstGeom prst="rect">
            <a:avLst/>
          </a:prstGeom>
          <a:solidFill>
            <a:srgbClr val="7327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6" name="TextBox 15">
            <a:extLst>
              <a:ext uri="{FF2B5EF4-FFF2-40B4-BE49-F238E27FC236}">
                <a16:creationId xmlns:a16="http://schemas.microsoft.com/office/drawing/2014/main" id="{6176F502-1970-456C-A23C-B13371545FE6}"/>
              </a:ext>
            </a:extLst>
          </p:cNvPr>
          <p:cNvSpPr txBox="1"/>
          <p:nvPr userDrawn="1"/>
        </p:nvSpPr>
        <p:spPr>
          <a:xfrm>
            <a:off x="7556269" y="6031167"/>
            <a:ext cx="3641389" cy="369332"/>
          </a:xfrm>
          <a:prstGeom prst="rect">
            <a:avLst/>
          </a:prstGeom>
          <a:noFill/>
        </p:spPr>
        <p:txBody>
          <a:bodyPr wrap="square" rtlCol="0">
            <a:spAutoFit/>
          </a:bodyPr>
          <a:lstStyle/>
          <a:p>
            <a:pPr algn="r"/>
            <a:r>
              <a:rPr lang="en-US" sz="1800" b="1" dirty="0">
                <a:solidFill>
                  <a:schemeClr val="tx1"/>
                </a:solidFill>
                <a:latin typeface="Segoe UI Semibold" panose="020B0702040204020203" pitchFamily="34" charset="0"/>
                <a:cs typeface="Segoe UI Semibold" panose="020B0702040204020203" pitchFamily="34" charset="0"/>
              </a:rPr>
              <a:t>#GlobalPowerPlatformBootcamp</a:t>
            </a:r>
          </a:p>
        </p:txBody>
      </p:sp>
      <p:sp>
        <p:nvSpPr>
          <p:cNvPr id="3" name="Text Placeholder 2">
            <a:extLst>
              <a:ext uri="{FF2B5EF4-FFF2-40B4-BE49-F238E27FC236}">
                <a16:creationId xmlns:a16="http://schemas.microsoft.com/office/drawing/2014/main" id="{9B44793B-6555-4ED2-B5ED-08C84874D0DA}"/>
              </a:ext>
            </a:extLst>
          </p:cNvPr>
          <p:cNvSpPr>
            <a:spLocks noGrp="1"/>
          </p:cNvSpPr>
          <p:nvPr>
            <p:ph type="body" idx="1" hasCustomPrompt="1"/>
          </p:nvPr>
        </p:nvSpPr>
        <p:spPr>
          <a:xfrm>
            <a:off x="831850" y="3300991"/>
            <a:ext cx="4587643" cy="1313909"/>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Speaker Name</a:t>
            </a:r>
          </a:p>
        </p:txBody>
      </p:sp>
      <p:sp>
        <p:nvSpPr>
          <p:cNvPr id="2" name="Title 1">
            <a:extLst>
              <a:ext uri="{FF2B5EF4-FFF2-40B4-BE49-F238E27FC236}">
                <a16:creationId xmlns:a16="http://schemas.microsoft.com/office/drawing/2014/main" id="{5CE9DA8F-203A-4878-9548-861F52C6F246}"/>
              </a:ext>
            </a:extLst>
          </p:cNvPr>
          <p:cNvSpPr>
            <a:spLocks noGrp="1"/>
          </p:cNvSpPr>
          <p:nvPr>
            <p:ph type="title" hasCustomPrompt="1"/>
          </p:nvPr>
        </p:nvSpPr>
        <p:spPr>
          <a:xfrm>
            <a:off x="831850" y="540328"/>
            <a:ext cx="4928870" cy="2693324"/>
          </a:xfrm>
        </p:spPr>
        <p:txBody>
          <a:bodyPr anchor="b">
            <a:normAutofit/>
          </a:bodyPr>
          <a:lstStyle>
            <a:lvl1pPr>
              <a:defRPr sz="5400">
                <a:solidFill>
                  <a:schemeClr val="bg1"/>
                </a:solidFill>
              </a:defRPr>
            </a:lvl1pPr>
          </a:lstStyle>
          <a:p>
            <a:r>
              <a:rPr lang="en-US" dirty="0"/>
              <a:t>Presentation Title</a:t>
            </a:r>
          </a:p>
        </p:txBody>
      </p:sp>
      <p:pic>
        <p:nvPicPr>
          <p:cNvPr id="11" name="Picture 10">
            <a:extLst>
              <a:ext uri="{FF2B5EF4-FFF2-40B4-BE49-F238E27FC236}">
                <a16:creationId xmlns:a16="http://schemas.microsoft.com/office/drawing/2014/main" id="{96FB48DC-EA34-4D5E-B237-1072E8958DEC}"/>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31850" y="5016126"/>
            <a:ext cx="1330325" cy="1384373"/>
          </a:xfrm>
          <a:prstGeom prst="rect">
            <a:avLst/>
          </a:prstGeom>
        </p:spPr>
      </p:pic>
    </p:spTree>
    <p:extLst>
      <p:ext uri="{BB962C8B-B14F-4D97-AF65-F5344CB8AC3E}">
        <p14:creationId xmlns:p14="http://schemas.microsoft.com/office/powerpoint/2010/main" val="18027124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peaker Intro">
    <p:bg>
      <p:bgRef idx="1003">
        <a:schemeClr val="bg2"/>
      </p:bgRef>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3748518F-33D3-49EC-8113-D8C621711E7E}"/>
              </a:ext>
            </a:extLst>
          </p:cNvPr>
          <p:cNvSpPr>
            <a:spLocks noGrp="1"/>
          </p:cNvSpPr>
          <p:nvPr>
            <p:ph type="pic" sz="quarter" idx="10"/>
          </p:nvPr>
        </p:nvSpPr>
        <p:spPr bwMode="ltGray">
          <a:xfrm>
            <a:off x="6811620" y="0"/>
            <a:ext cx="5379415" cy="6858000"/>
          </a:xfrm>
          <a:blipFill dpi="0" rotWithShape="1">
            <a:blip r:embed="rId2"/>
            <a:srcRect/>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
        <p:nvSpPr>
          <p:cNvPr id="10" name="Title 11">
            <a:extLst>
              <a:ext uri="{FF2B5EF4-FFF2-40B4-BE49-F238E27FC236}">
                <a16:creationId xmlns:a16="http://schemas.microsoft.com/office/drawing/2014/main" id="{2E8AEF51-F89E-4E34-997D-1CCC5B91B2C0}"/>
              </a:ext>
            </a:extLst>
          </p:cNvPr>
          <p:cNvSpPr>
            <a:spLocks noGrp="1"/>
          </p:cNvSpPr>
          <p:nvPr>
            <p:ph type="title" hasCustomPrompt="1"/>
          </p:nvPr>
        </p:nvSpPr>
        <p:spPr>
          <a:xfrm>
            <a:off x="717412" y="1204118"/>
            <a:ext cx="5378450" cy="1884363"/>
          </a:xfrm>
        </p:spPr>
        <p:txBody>
          <a:bodyPr anchor="t">
            <a:noAutofit/>
          </a:bodyPr>
          <a:lstStyle>
            <a:lvl1pPr>
              <a:defRPr sz="6600" b="0" cap="none" spc="0">
                <a:ln w="0"/>
                <a:solidFill>
                  <a:schemeClr val="tx1"/>
                </a:solidFill>
                <a:effectLst>
                  <a:outerShdw blurRad="38100" dist="19050" dir="2700000" algn="tl" rotWithShape="0">
                    <a:schemeClr val="dk1">
                      <a:alpha val="40000"/>
                    </a:schemeClr>
                  </a:outerShdw>
                </a:effectLst>
              </a:defRPr>
            </a:lvl1pPr>
          </a:lstStyle>
          <a:p>
            <a:r>
              <a:rPr lang="en-US" dirty="0"/>
              <a:t>Speaker Intro Slide</a:t>
            </a:r>
          </a:p>
        </p:txBody>
      </p:sp>
      <p:sp>
        <p:nvSpPr>
          <p:cNvPr id="11" name="Text Placeholder 13">
            <a:extLst>
              <a:ext uri="{FF2B5EF4-FFF2-40B4-BE49-F238E27FC236}">
                <a16:creationId xmlns:a16="http://schemas.microsoft.com/office/drawing/2014/main" id="{147BC5EC-9BCC-4DB8-9927-D8FB56A7E1D1}"/>
              </a:ext>
            </a:extLst>
          </p:cNvPr>
          <p:cNvSpPr>
            <a:spLocks noGrp="1"/>
          </p:cNvSpPr>
          <p:nvPr>
            <p:ph type="body" sz="quarter" idx="11" hasCustomPrompt="1"/>
          </p:nvPr>
        </p:nvSpPr>
        <p:spPr>
          <a:xfrm>
            <a:off x="716722" y="3403600"/>
            <a:ext cx="5378795" cy="3021263"/>
          </a:xfrm>
        </p:spPr>
        <p:txBody>
          <a:bodyPr/>
          <a:lstStyle>
            <a:lvl1pPr>
              <a:defRPr/>
            </a:lvl1pPr>
            <a:lvl2pPr>
              <a:defRPr/>
            </a:lvl2pPr>
          </a:lstStyle>
          <a:p>
            <a:r>
              <a:rPr lang="en-US" dirty="0"/>
              <a:t>Introduce yourself</a:t>
            </a:r>
          </a:p>
        </p:txBody>
      </p:sp>
    </p:spTree>
    <p:extLst>
      <p:ext uri="{BB962C8B-B14F-4D97-AF65-F5344CB8AC3E}">
        <p14:creationId xmlns:p14="http://schemas.microsoft.com/office/powerpoint/2010/main" val="2833397370"/>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bg>
      <p:bgRef idx="1003">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F2EAD-E771-4FE5-B233-F97446E55EE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67C872A-6457-4D78-A4CB-222090A733B4}"/>
              </a:ext>
            </a:extLst>
          </p:cNvPr>
          <p:cNvSpPr>
            <a:spLocks noGrp="1"/>
          </p:cNvSpPr>
          <p:nvPr>
            <p:ph sz="half" idx="1"/>
          </p:nvPr>
        </p:nvSpPr>
        <p:spPr>
          <a:xfrm>
            <a:off x="838200" y="1457064"/>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AF70A25-C79D-466E-A51D-2875AEE3AD55}"/>
              </a:ext>
            </a:extLst>
          </p:cNvPr>
          <p:cNvSpPr>
            <a:spLocks noGrp="1"/>
          </p:cNvSpPr>
          <p:nvPr>
            <p:ph sz="half" idx="2"/>
          </p:nvPr>
        </p:nvSpPr>
        <p:spPr>
          <a:xfrm>
            <a:off x="6172200" y="1457064"/>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0030985"/>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bg>
      <p:bgRef idx="1003">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ED121-9015-447A-BD23-A26434E9E81B}"/>
              </a:ext>
            </a:extLst>
          </p:cNvPr>
          <p:cNvSpPr>
            <a:spLocks noGrp="1"/>
          </p:cNvSpPr>
          <p:nvPr>
            <p:ph type="title"/>
          </p:nvPr>
        </p:nvSpPr>
        <p:spPr>
          <a:xfrm>
            <a:off x="839788" y="365125"/>
            <a:ext cx="10515600" cy="103004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E28B377-9DF4-4D81-B90C-EDC75C5399A7}"/>
              </a:ext>
            </a:extLst>
          </p:cNvPr>
          <p:cNvSpPr>
            <a:spLocks noGrp="1"/>
          </p:cNvSpPr>
          <p:nvPr>
            <p:ph type="body" idx="1"/>
          </p:nvPr>
        </p:nvSpPr>
        <p:spPr>
          <a:xfrm>
            <a:off x="838200" y="1456540"/>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4" name="Content Placeholder 3">
            <a:extLst>
              <a:ext uri="{FF2B5EF4-FFF2-40B4-BE49-F238E27FC236}">
                <a16:creationId xmlns:a16="http://schemas.microsoft.com/office/drawing/2014/main" id="{A27423A1-1CC8-47F2-A923-8D6C8C1373BD}"/>
              </a:ext>
            </a:extLst>
          </p:cNvPr>
          <p:cNvSpPr>
            <a:spLocks noGrp="1"/>
          </p:cNvSpPr>
          <p:nvPr>
            <p:ph sz="half" idx="2"/>
          </p:nvPr>
        </p:nvSpPr>
        <p:spPr>
          <a:xfrm>
            <a:off x="788018" y="2280452"/>
            <a:ext cx="5232033" cy="356689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82B12BD-B677-4067-B39E-D346B7D0629C}"/>
              </a:ext>
            </a:extLst>
          </p:cNvPr>
          <p:cNvSpPr>
            <a:spLocks noGrp="1"/>
          </p:cNvSpPr>
          <p:nvPr>
            <p:ph type="body" sz="quarter" idx="3"/>
          </p:nvPr>
        </p:nvSpPr>
        <p:spPr>
          <a:xfrm>
            <a:off x="6170612" y="1456540"/>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D769166E-FFC9-4082-A169-13F572B39BA5}"/>
              </a:ext>
            </a:extLst>
          </p:cNvPr>
          <p:cNvSpPr>
            <a:spLocks noGrp="1"/>
          </p:cNvSpPr>
          <p:nvPr>
            <p:ph sz="quarter" idx="4"/>
          </p:nvPr>
        </p:nvSpPr>
        <p:spPr>
          <a:xfrm>
            <a:off x="6120064" y="2280452"/>
            <a:ext cx="5257800" cy="356689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028269"/>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bg>
      <p:bgRef idx="1003">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99C4D0-E67D-431E-BC72-6EF4F6CC6A8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00352523"/>
      </p:ext>
    </p:extLst>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Demo Slide Grey">
    <p:bg>
      <p:bgPr>
        <a:solidFill>
          <a:schemeClr val="tx2"/>
        </a:solid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C24C5121-7410-4246-ADA3-6B8E3DB79483}"/>
              </a:ext>
            </a:extLst>
          </p:cNvPr>
          <p:cNvSpPr txBox="1"/>
          <p:nvPr userDrawn="1"/>
        </p:nvSpPr>
        <p:spPr>
          <a:xfrm>
            <a:off x="7298575" y="6031165"/>
            <a:ext cx="3910259" cy="369332"/>
          </a:xfrm>
          <a:prstGeom prst="rect">
            <a:avLst/>
          </a:prstGeom>
          <a:noFill/>
        </p:spPr>
        <p:txBody>
          <a:bodyPr wrap="square" rtlCol="0">
            <a:spAutoFit/>
          </a:bodyPr>
          <a:lstStyle/>
          <a:p>
            <a:pPr algn="r"/>
            <a:r>
              <a:rPr lang="en-US" sz="1800" b="0" dirty="0">
                <a:solidFill>
                  <a:schemeClr val="bg1"/>
                </a:solidFill>
                <a:latin typeface="Segoe UI Semibold" panose="020B0702040204020203" pitchFamily="34" charset="0"/>
                <a:cs typeface="Segoe UI Semibold" panose="020B0702040204020203" pitchFamily="34" charset="0"/>
              </a:rPr>
              <a:t>#GlobalPowerPlatformBootcamp</a:t>
            </a:r>
          </a:p>
        </p:txBody>
      </p:sp>
      <p:sp>
        <p:nvSpPr>
          <p:cNvPr id="11" name="Title 1">
            <a:extLst>
              <a:ext uri="{FF2B5EF4-FFF2-40B4-BE49-F238E27FC236}">
                <a16:creationId xmlns:a16="http://schemas.microsoft.com/office/drawing/2014/main" id="{731C36B3-C489-4CF1-90BD-F1129B6CB1F2}"/>
              </a:ext>
            </a:extLst>
          </p:cNvPr>
          <p:cNvSpPr>
            <a:spLocks noGrp="1"/>
          </p:cNvSpPr>
          <p:nvPr>
            <p:ph type="title" hasCustomPrompt="1"/>
          </p:nvPr>
        </p:nvSpPr>
        <p:spPr>
          <a:xfrm>
            <a:off x="269240" y="1186356"/>
            <a:ext cx="9859116" cy="1158793"/>
          </a:xfrm>
        </p:spPr>
        <p:txBody>
          <a:bodyPr>
            <a:normAutofit/>
          </a:bodyPr>
          <a:lstStyle>
            <a:lvl1pPr>
              <a:defRPr sz="6000">
                <a:solidFill>
                  <a:schemeClr val="bg1"/>
                </a:solidFill>
              </a:defRPr>
            </a:lvl1pPr>
          </a:lstStyle>
          <a:p>
            <a:r>
              <a:rPr lang="en-US" dirty="0"/>
              <a:t>Demo Title</a:t>
            </a:r>
          </a:p>
        </p:txBody>
      </p:sp>
      <p:pic>
        <p:nvPicPr>
          <p:cNvPr id="7" name="Picture 6">
            <a:extLst>
              <a:ext uri="{FF2B5EF4-FFF2-40B4-BE49-F238E27FC236}">
                <a16:creationId xmlns:a16="http://schemas.microsoft.com/office/drawing/2014/main" id="{4542F013-14EC-4C42-9D3B-AF710EF01F0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3166" y="5806136"/>
            <a:ext cx="787400" cy="819390"/>
          </a:xfrm>
          <a:prstGeom prst="rect">
            <a:avLst/>
          </a:prstGeom>
        </p:spPr>
      </p:pic>
    </p:spTree>
    <p:extLst>
      <p:ext uri="{BB962C8B-B14F-4D97-AF65-F5344CB8AC3E}">
        <p14:creationId xmlns:p14="http://schemas.microsoft.com/office/powerpoint/2010/main" val="903268685"/>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Demo Slide Green">
    <p:bg>
      <p:bgPr>
        <a:solidFill>
          <a:srgbClr val="732773"/>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65005B1F-8328-4164-B84C-D9FD9044644F}"/>
              </a:ext>
            </a:extLst>
          </p:cNvPr>
          <p:cNvSpPr txBox="1"/>
          <p:nvPr userDrawn="1"/>
        </p:nvSpPr>
        <p:spPr>
          <a:xfrm>
            <a:off x="7365076" y="6031165"/>
            <a:ext cx="3843758" cy="369332"/>
          </a:xfrm>
          <a:prstGeom prst="rect">
            <a:avLst/>
          </a:prstGeom>
          <a:noFill/>
        </p:spPr>
        <p:txBody>
          <a:bodyPr wrap="square" rtlCol="0">
            <a:spAutoFit/>
          </a:bodyPr>
          <a:lstStyle/>
          <a:p>
            <a:pPr algn="r"/>
            <a:r>
              <a:rPr lang="en-US" sz="1800" b="0" dirty="0">
                <a:solidFill>
                  <a:schemeClr val="bg1"/>
                </a:solidFill>
                <a:latin typeface="Segoe UI Semibold" panose="020B0702040204020203" pitchFamily="34" charset="0"/>
                <a:cs typeface="Segoe UI Semibold" panose="020B0702040204020203" pitchFamily="34" charset="0"/>
              </a:rPr>
              <a:t># GlobalPowerPlatformBootcamp</a:t>
            </a:r>
          </a:p>
        </p:txBody>
      </p:sp>
      <p:sp>
        <p:nvSpPr>
          <p:cNvPr id="9" name="Title 1">
            <a:extLst>
              <a:ext uri="{FF2B5EF4-FFF2-40B4-BE49-F238E27FC236}">
                <a16:creationId xmlns:a16="http://schemas.microsoft.com/office/drawing/2014/main" id="{1B0527BC-51B9-4ACD-B235-32ECAFB1E32B}"/>
              </a:ext>
            </a:extLst>
          </p:cNvPr>
          <p:cNvSpPr>
            <a:spLocks noGrp="1"/>
          </p:cNvSpPr>
          <p:nvPr>
            <p:ph type="title" hasCustomPrompt="1"/>
          </p:nvPr>
        </p:nvSpPr>
        <p:spPr>
          <a:xfrm>
            <a:off x="269240" y="1186356"/>
            <a:ext cx="9859116" cy="1158793"/>
          </a:xfrm>
        </p:spPr>
        <p:txBody>
          <a:bodyPr>
            <a:normAutofit/>
          </a:bodyPr>
          <a:lstStyle>
            <a:lvl1pPr>
              <a:defRPr sz="6000">
                <a:solidFill>
                  <a:schemeClr val="bg1"/>
                </a:solidFill>
              </a:defRPr>
            </a:lvl1pPr>
          </a:lstStyle>
          <a:p>
            <a:r>
              <a:rPr lang="en-US" dirty="0"/>
              <a:t>Demo Title</a:t>
            </a:r>
          </a:p>
        </p:txBody>
      </p:sp>
      <p:pic>
        <p:nvPicPr>
          <p:cNvPr id="11" name="Picture 10">
            <a:extLst>
              <a:ext uri="{FF2B5EF4-FFF2-40B4-BE49-F238E27FC236}">
                <a16:creationId xmlns:a16="http://schemas.microsoft.com/office/drawing/2014/main" id="{ACA724A9-BAC3-45C6-B45C-E04361BA71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50900" y="5820395"/>
            <a:ext cx="758825" cy="789654"/>
          </a:xfrm>
          <a:prstGeom prst="rect">
            <a:avLst/>
          </a:prstGeom>
        </p:spPr>
      </p:pic>
    </p:spTree>
    <p:extLst>
      <p:ext uri="{BB962C8B-B14F-4D97-AF65-F5344CB8AC3E}">
        <p14:creationId xmlns:p14="http://schemas.microsoft.com/office/powerpoint/2010/main" val="143952720"/>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3336823-2743-4BB6-AEB8-0446CEEDA69D}"/>
              </a:ext>
            </a:extLst>
          </p:cNvPr>
          <p:cNvSpPr/>
          <p:nvPr userDrawn="1"/>
        </p:nvSpPr>
        <p:spPr>
          <a:xfrm>
            <a:off x="0" y="5903372"/>
            <a:ext cx="12192000" cy="954628"/>
          </a:xfrm>
          <a:prstGeom prst="rect">
            <a:avLst/>
          </a:prstGeom>
          <a:solidFill>
            <a:srgbClr val="7327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A5DA0C4F-CCC8-43DB-8B3F-9DAA49069598}"/>
              </a:ext>
            </a:extLst>
          </p:cNvPr>
          <p:cNvSpPr>
            <a:spLocks noGrp="1"/>
          </p:cNvSpPr>
          <p:nvPr>
            <p:ph type="title"/>
          </p:nvPr>
        </p:nvSpPr>
        <p:spPr>
          <a:xfrm>
            <a:off x="838200" y="365126"/>
            <a:ext cx="10515600" cy="1030042"/>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80EC8110-556C-4872-87BB-386BDE933FDD}"/>
              </a:ext>
            </a:extLst>
          </p:cNvPr>
          <p:cNvSpPr>
            <a:spLocks noGrp="1"/>
          </p:cNvSpPr>
          <p:nvPr>
            <p:ph type="body" idx="1"/>
          </p:nvPr>
        </p:nvSpPr>
        <p:spPr>
          <a:xfrm>
            <a:off x="838200" y="1460500"/>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3FB5A0EE-4465-42FC-8867-34A4EEDD5FD3}"/>
              </a:ext>
            </a:extLst>
          </p:cNvPr>
          <p:cNvSpPr>
            <a:spLocks noGrp="1"/>
          </p:cNvSpPr>
          <p:nvPr>
            <p:ph type="ftr" sz="quarter" idx="3"/>
          </p:nvPr>
        </p:nvSpPr>
        <p:spPr>
          <a:xfrm>
            <a:off x="3908622" y="615788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9" name="TextBox 8">
            <a:extLst>
              <a:ext uri="{FF2B5EF4-FFF2-40B4-BE49-F238E27FC236}">
                <a16:creationId xmlns:a16="http://schemas.microsoft.com/office/drawing/2014/main" id="{D2B25562-A34D-4D48-9643-4618184114C9}"/>
              </a:ext>
            </a:extLst>
          </p:cNvPr>
          <p:cNvSpPr txBox="1"/>
          <p:nvPr userDrawn="1"/>
        </p:nvSpPr>
        <p:spPr>
          <a:xfrm>
            <a:off x="7257011" y="6222237"/>
            <a:ext cx="3951823" cy="369332"/>
          </a:xfrm>
          <a:prstGeom prst="rect">
            <a:avLst/>
          </a:prstGeom>
          <a:noFill/>
        </p:spPr>
        <p:txBody>
          <a:bodyPr wrap="square" rtlCol="0">
            <a:spAutoFit/>
          </a:bodyPr>
          <a:lstStyle/>
          <a:p>
            <a:pPr algn="r"/>
            <a:r>
              <a:rPr lang="en-US" sz="1800" b="0" dirty="0">
                <a:solidFill>
                  <a:schemeClr val="bg1"/>
                </a:solidFill>
                <a:latin typeface="Segoe UI Semibold" panose="020B0702040204020203" pitchFamily="34" charset="0"/>
                <a:cs typeface="Segoe UI Semibold" panose="020B0702040204020203" pitchFamily="34" charset="0"/>
              </a:rPr>
              <a:t>#GlobalPowerPlatformBootcamp</a:t>
            </a:r>
          </a:p>
        </p:txBody>
      </p:sp>
      <p:pic>
        <p:nvPicPr>
          <p:cNvPr id="14" name="Picture 13">
            <a:extLst>
              <a:ext uri="{FF2B5EF4-FFF2-40B4-BE49-F238E27FC236}">
                <a16:creationId xmlns:a16="http://schemas.microsoft.com/office/drawing/2014/main" id="{B4E23DE3-9006-4871-9818-6A3B181A9AEE}"/>
              </a:ext>
            </a:extLst>
          </p:cNvPr>
          <p:cNvPicPr>
            <a:picLocks noChangeAspect="1"/>
          </p:cNvPicPr>
          <p:nvPr userDrawn="1"/>
        </p:nvPicPr>
        <p:blipFill>
          <a:blip r:embed="rId25">
            <a:extLst>
              <a:ext uri="{28A0092B-C50C-407E-A947-70E740481C1C}">
                <a14:useLocalDpi xmlns:a14="http://schemas.microsoft.com/office/drawing/2010/main" val="0"/>
              </a:ext>
            </a:extLst>
          </a:blip>
          <a:stretch>
            <a:fillRect/>
          </a:stretch>
        </p:blipFill>
        <p:spPr>
          <a:xfrm>
            <a:off x="838200" y="5954072"/>
            <a:ext cx="819916" cy="853227"/>
          </a:xfrm>
          <a:prstGeom prst="rect">
            <a:avLst/>
          </a:prstGeom>
        </p:spPr>
      </p:pic>
    </p:spTree>
    <p:extLst>
      <p:ext uri="{BB962C8B-B14F-4D97-AF65-F5344CB8AC3E}">
        <p14:creationId xmlns:p14="http://schemas.microsoft.com/office/powerpoint/2010/main" val="2701062372"/>
      </p:ext>
    </p:extLst>
  </p:cSld>
  <p:clrMap bg1="lt1" tx1="dk1" bg2="lt2" tx2="dk2" accent1="accent1" accent2="accent2" accent3="accent3" accent4="accent4" accent5="accent5" accent6="accent6" hlink="hlink" folHlink="folHlink"/>
  <p:sldLayoutIdLst>
    <p:sldLayoutId id="2147483660" r:id="rId1"/>
    <p:sldLayoutId id="2147483650" r:id="rId2"/>
    <p:sldLayoutId id="2147483651" r:id="rId3"/>
    <p:sldLayoutId id="2147483666" r:id="rId4"/>
    <p:sldLayoutId id="2147483652" r:id="rId5"/>
    <p:sldLayoutId id="2147483653" r:id="rId6"/>
    <p:sldLayoutId id="2147483654" r:id="rId7"/>
    <p:sldLayoutId id="2147483655" r:id="rId8"/>
    <p:sldLayoutId id="2147483664" r:id="rId9"/>
    <p:sldLayoutId id="2147483665" r:id="rId10"/>
    <p:sldLayoutId id="2147483670" r:id="rId11"/>
    <p:sldLayoutId id="2147483671" r:id="rId12"/>
    <p:sldLayoutId id="2147483672" r:id="rId13"/>
    <p:sldLayoutId id="2147483674" r:id="rId14"/>
    <p:sldLayoutId id="2147483662" r:id="rId15"/>
    <p:sldLayoutId id="2147483661" r:id="rId16"/>
    <p:sldLayoutId id="2147483676" r:id="rId17"/>
    <p:sldLayoutId id="2147483669" r:id="rId18"/>
    <p:sldLayoutId id="2147483673" r:id="rId19"/>
    <p:sldLayoutId id="2147483656" r:id="rId20"/>
    <p:sldLayoutId id="2147483657" r:id="rId21"/>
    <p:sldLayoutId id="2147483658" r:id="rId22"/>
    <p:sldLayoutId id="2147483659" r:id="rId2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hyperlink" Target="https://www.powerplatformbootcamp.com/survey" TargetMode="External"/><Relationship Id="rId2" Type="http://schemas.openxmlformats.org/officeDocument/2006/relationships/image" Target="../media/image15.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3F46416-4FE7-4296-B3AA-5796DC59695B}"/>
              </a:ext>
            </a:extLst>
          </p:cNvPr>
          <p:cNvSpPr>
            <a:spLocks noGrp="1"/>
          </p:cNvSpPr>
          <p:nvPr>
            <p:ph type="body" sz="quarter" idx="10"/>
          </p:nvPr>
        </p:nvSpPr>
        <p:spPr/>
        <p:txBody>
          <a:bodyPr/>
          <a:lstStyle/>
          <a:p>
            <a:r>
              <a:rPr lang="en-US" b="1" dirty="0"/>
              <a:t>CLIENT ADDICTION TO AUTOMATION - HOW TO</a:t>
            </a:r>
            <a:endParaRPr lang="en-CA" dirty="0"/>
          </a:p>
        </p:txBody>
      </p:sp>
      <p:sp>
        <p:nvSpPr>
          <p:cNvPr id="3" name="Text Placeholder 2">
            <a:extLst>
              <a:ext uri="{FF2B5EF4-FFF2-40B4-BE49-F238E27FC236}">
                <a16:creationId xmlns:a16="http://schemas.microsoft.com/office/drawing/2014/main" id="{91C7E957-89D6-42F9-AB00-39545549B180}"/>
              </a:ext>
            </a:extLst>
          </p:cNvPr>
          <p:cNvSpPr>
            <a:spLocks noGrp="1"/>
          </p:cNvSpPr>
          <p:nvPr>
            <p:ph type="body" sz="quarter" idx="11"/>
          </p:nvPr>
        </p:nvSpPr>
        <p:spPr/>
        <p:txBody>
          <a:bodyPr>
            <a:normAutofit fontScale="92500" lnSpcReduction="20000"/>
          </a:bodyPr>
          <a:lstStyle/>
          <a:p>
            <a:r>
              <a:rPr lang="en-CA" b="1" dirty="0"/>
              <a:t>Jehu Omoruku</a:t>
            </a:r>
          </a:p>
        </p:txBody>
      </p:sp>
    </p:spTree>
    <p:extLst>
      <p:ext uri="{BB962C8B-B14F-4D97-AF65-F5344CB8AC3E}">
        <p14:creationId xmlns:p14="http://schemas.microsoft.com/office/powerpoint/2010/main" val="7001553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566030-F2D3-4CD4-B42D-DD163CAEB3FC}"/>
              </a:ext>
            </a:extLst>
          </p:cNvPr>
          <p:cNvSpPr>
            <a:spLocks noGrp="1"/>
          </p:cNvSpPr>
          <p:nvPr>
            <p:ph type="title"/>
          </p:nvPr>
        </p:nvSpPr>
        <p:spPr>
          <a:xfrm>
            <a:off x="838200" y="-46892"/>
            <a:ext cx="10515600" cy="783102"/>
          </a:xfrm>
        </p:spPr>
        <p:txBody>
          <a:bodyPr/>
          <a:lstStyle/>
          <a:p>
            <a:pPr algn="ctr"/>
            <a:r>
              <a:rPr lang="en-US" dirty="0"/>
              <a:t>Customer Focus</a:t>
            </a:r>
          </a:p>
        </p:txBody>
      </p:sp>
      <p:sp>
        <p:nvSpPr>
          <p:cNvPr id="7" name="Content Placeholder 2">
            <a:extLst>
              <a:ext uri="{FF2B5EF4-FFF2-40B4-BE49-F238E27FC236}">
                <a16:creationId xmlns:a16="http://schemas.microsoft.com/office/drawing/2014/main" id="{D6AC9146-78D5-454E-83E0-BFBE943AF622}"/>
              </a:ext>
            </a:extLst>
          </p:cNvPr>
          <p:cNvSpPr>
            <a:spLocks noGrp="1"/>
          </p:cNvSpPr>
          <p:nvPr>
            <p:ph idx="1"/>
          </p:nvPr>
        </p:nvSpPr>
        <p:spPr>
          <a:xfrm>
            <a:off x="838200" y="694007"/>
            <a:ext cx="10515600" cy="5005531"/>
          </a:xfrm>
        </p:spPr>
        <p:txBody>
          <a:bodyPr>
            <a:normAutofit fontScale="92500" lnSpcReduction="10000"/>
          </a:bodyPr>
          <a:lstStyle/>
          <a:p>
            <a:pPr marL="0" indent="0">
              <a:buNone/>
            </a:pPr>
            <a:r>
              <a:rPr lang="en-US" dirty="0"/>
              <a:t>For you to get your clients addicted to automation which will in turn enable you to remain in the Power Automation Business, you must develop and imbibe Client or Customer Focus.</a:t>
            </a:r>
          </a:p>
          <a:p>
            <a:r>
              <a:rPr lang="en-US" dirty="0"/>
              <a:t>Follow up: Follow up on clients requests or complaints related to your automated processes.</a:t>
            </a:r>
          </a:p>
          <a:p>
            <a:r>
              <a:rPr lang="en-US" dirty="0"/>
              <a:t>Use Clear Language: Be exact in your words </a:t>
            </a:r>
            <a:r>
              <a:rPr lang="en-US" dirty="0" err="1"/>
              <a:t>e.g</a:t>
            </a:r>
            <a:r>
              <a:rPr lang="en-US" dirty="0"/>
              <a:t> I will fix the issue by 12noon, not political language, e.g. “very soon”.</a:t>
            </a:r>
          </a:p>
          <a:p>
            <a:r>
              <a:rPr lang="en-US" dirty="0"/>
              <a:t> Anticipate hidden needs or requirements your clients aren't yet aware of. Use your knowledge and experience to be on the lookout for opportunities to share proactive service.</a:t>
            </a:r>
          </a:p>
          <a:p>
            <a:r>
              <a:rPr lang="en-US" dirty="0"/>
              <a:t> Use the Pre-Emptive Acknowledgement</a:t>
            </a:r>
          </a:p>
          <a:p>
            <a:r>
              <a:rPr lang="en-US" dirty="0"/>
              <a:t>Take the Thank You Letter Challenge</a:t>
            </a:r>
          </a:p>
          <a:p>
            <a:r>
              <a:rPr lang="en-US" dirty="0"/>
              <a:t>Take Action!</a:t>
            </a:r>
          </a:p>
          <a:p>
            <a:pPr marL="0" indent="0">
              <a:buNone/>
            </a:pPr>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28916447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566030-F2D3-4CD4-B42D-DD163CAEB3FC}"/>
              </a:ext>
            </a:extLst>
          </p:cNvPr>
          <p:cNvSpPr>
            <a:spLocks noGrp="1"/>
          </p:cNvSpPr>
          <p:nvPr>
            <p:ph type="title"/>
          </p:nvPr>
        </p:nvSpPr>
        <p:spPr>
          <a:xfrm>
            <a:off x="838200" y="-46892"/>
            <a:ext cx="10515600" cy="647114"/>
          </a:xfrm>
        </p:spPr>
        <p:txBody>
          <a:bodyPr>
            <a:noAutofit/>
          </a:bodyPr>
          <a:lstStyle/>
          <a:p>
            <a:pPr algn="ctr"/>
            <a:r>
              <a:rPr lang="en-US" dirty="0"/>
              <a:t>Client Satisfaction</a:t>
            </a:r>
          </a:p>
        </p:txBody>
      </p:sp>
      <p:sp>
        <p:nvSpPr>
          <p:cNvPr id="8" name="Content Placeholder 2">
            <a:extLst>
              <a:ext uri="{FF2B5EF4-FFF2-40B4-BE49-F238E27FC236}">
                <a16:creationId xmlns:a16="http://schemas.microsoft.com/office/drawing/2014/main" id="{9DBF25FD-71B9-4EFE-9F2B-B93BC3FCD78C}"/>
              </a:ext>
            </a:extLst>
          </p:cNvPr>
          <p:cNvSpPr>
            <a:spLocks noGrp="1"/>
          </p:cNvSpPr>
          <p:nvPr>
            <p:ph idx="1"/>
          </p:nvPr>
        </p:nvSpPr>
        <p:spPr>
          <a:xfrm>
            <a:off x="1114865" y="225509"/>
            <a:ext cx="10515600" cy="5818909"/>
          </a:xfrm>
        </p:spPr>
        <p:txBody>
          <a:bodyPr>
            <a:noAutofit/>
          </a:bodyPr>
          <a:lstStyle/>
          <a:p>
            <a:pPr marL="0" indent="0">
              <a:buNone/>
            </a:pPr>
            <a:endParaRPr lang="en-US" dirty="0"/>
          </a:p>
          <a:p>
            <a:pPr marL="0" indent="0">
              <a:buNone/>
            </a:pPr>
            <a:r>
              <a:rPr lang="en-US" dirty="0"/>
              <a:t>For you to get your client addicted to automation which will in turn enable you to remain in the Power Automation Business, you must satisfy your client on every project.</a:t>
            </a:r>
          </a:p>
          <a:p>
            <a:r>
              <a:rPr lang="en-US" dirty="0"/>
              <a:t>Speed is critical: Customers expect a 24 hour response time. They are delighted when they hear from you within 6 hours and amazed by a 1 hour response. The faster you respond to your Clients the easier it becomes to close a new deal or solve a problem. Failure to return a call or email is inexcusable.</a:t>
            </a:r>
          </a:p>
          <a:p>
            <a:r>
              <a:rPr lang="en-US" dirty="0"/>
              <a:t>Never so “No” or “Impossible”: If you don’t have an immediate answer, quickly inform the customer that you are working on their inquiry and will get back to them soon. Then do it!</a:t>
            </a:r>
          </a:p>
          <a:p>
            <a:r>
              <a:rPr lang="en-US" dirty="0"/>
              <a:t> Keep measuring your Client satisfaction</a:t>
            </a:r>
          </a:p>
          <a:p>
            <a:endParaRPr lang="en-US" dirty="0"/>
          </a:p>
          <a:p>
            <a:endParaRPr lang="en-US" dirty="0"/>
          </a:p>
          <a:p>
            <a:pPr marL="0" indent="0">
              <a:buNone/>
            </a:pPr>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35962671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566030-F2D3-4CD4-B42D-DD163CAEB3FC}"/>
              </a:ext>
            </a:extLst>
          </p:cNvPr>
          <p:cNvSpPr>
            <a:spLocks noGrp="1"/>
          </p:cNvSpPr>
          <p:nvPr>
            <p:ph type="title"/>
          </p:nvPr>
        </p:nvSpPr>
        <p:spPr>
          <a:xfrm>
            <a:off x="838200" y="-46892"/>
            <a:ext cx="10515600" cy="647114"/>
          </a:xfrm>
        </p:spPr>
        <p:txBody>
          <a:bodyPr>
            <a:noAutofit/>
          </a:bodyPr>
          <a:lstStyle/>
          <a:p>
            <a:pPr algn="ctr"/>
            <a:r>
              <a:rPr lang="en-US" dirty="0"/>
              <a:t>Client Satisfaction</a:t>
            </a:r>
          </a:p>
        </p:txBody>
      </p:sp>
      <p:sp>
        <p:nvSpPr>
          <p:cNvPr id="6" name="Content Placeholder 2">
            <a:extLst>
              <a:ext uri="{FF2B5EF4-FFF2-40B4-BE49-F238E27FC236}">
                <a16:creationId xmlns:a16="http://schemas.microsoft.com/office/drawing/2014/main" id="{4582B30C-09B2-4E4C-8D01-9B857B39B816}"/>
              </a:ext>
            </a:extLst>
          </p:cNvPr>
          <p:cNvSpPr>
            <a:spLocks noGrp="1"/>
          </p:cNvSpPr>
          <p:nvPr>
            <p:ph idx="1"/>
          </p:nvPr>
        </p:nvSpPr>
        <p:spPr>
          <a:xfrm>
            <a:off x="735037" y="749424"/>
            <a:ext cx="10515600" cy="5818909"/>
          </a:xfrm>
        </p:spPr>
        <p:txBody>
          <a:bodyPr>
            <a:noAutofit/>
          </a:bodyPr>
          <a:lstStyle/>
          <a:p>
            <a:r>
              <a:rPr lang="en-US" sz="2400" dirty="0"/>
              <a:t>I (We) will fix the issue / bug: When responding to a client complaint or a bug, always begin by assuring the Client that you will fix their problem. This immediately removes the adversarial relationship that can lead to messy and expensive confrontations.</a:t>
            </a:r>
            <a:br>
              <a:rPr lang="en-US" sz="2400" dirty="0"/>
            </a:br>
            <a:endParaRPr lang="en-US" sz="2400" dirty="0"/>
          </a:p>
          <a:p>
            <a:r>
              <a:rPr lang="en-US" sz="2400" dirty="0"/>
              <a:t> Treat every Client as if they were a VIP</a:t>
            </a:r>
          </a:p>
          <a:p>
            <a:pPr lvl="1"/>
            <a:r>
              <a:rPr lang="en-US" dirty="0"/>
              <a:t>Make a real effort to </a:t>
            </a:r>
            <a:r>
              <a:rPr lang="en-US" i="1" dirty="0"/>
              <a:t>help your customers</a:t>
            </a:r>
            <a:r>
              <a:rPr lang="en-US" dirty="0"/>
              <a:t> and assist them in every way you can in their work.</a:t>
            </a:r>
          </a:p>
          <a:p>
            <a:pPr lvl="1"/>
            <a:r>
              <a:rPr lang="en-US" i="1" dirty="0"/>
              <a:t>Keep your promises and integrity</a:t>
            </a:r>
            <a:r>
              <a:rPr lang="en-US" dirty="0"/>
              <a:t>. If you say that you will contact them to let them know of a request– be sure that you do! Every so often, businesses forget or fail to get back to their customers, who might very well find another supplier or consultant in the meantime.</a:t>
            </a:r>
          </a:p>
          <a:p>
            <a:pPr lvl="1"/>
            <a:r>
              <a:rPr lang="en-US" i="1" dirty="0"/>
              <a:t>Thank your customers</a:t>
            </a:r>
            <a:r>
              <a:rPr lang="en-US" dirty="0"/>
              <a:t> for their business, both in person and also printed on the receipt.</a:t>
            </a:r>
          </a:p>
          <a:p>
            <a:endParaRPr lang="en-US" sz="2400" dirty="0"/>
          </a:p>
          <a:p>
            <a:pPr marL="0" indent="0">
              <a:buNone/>
            </a:pPr>
            <a:endParaRPr lang="en-US" dirty="0"/>
          </a:p>
          <a:p>
            <a:endParaRPr lang="en-US" sz="2400" dirty="0"/>
          </a:p>
          <a:p>
            <a:endParaRPr lang="en-US" sz="2400" dirty="0"/>
          </a:p>
          <a:p>
            <a:pPr marL="0" indent="0">
              <a:buNone/>
            </a:pPr>
            <a:endParaRPr lang="en-US" sz="2400" dirty="0"/>
          </a:p>
          <a:p>
            <a:endParaRPr lang="en-US" sz="2400" dirty="0"/>
          </a:p>
          <a:p>
            <a:endParaRPr lang="en-US" sz="2400" dirty="0"/>
          </a:p>
          <a:p>
            <a:endParaRPr lang="en-US" sz="2400" dirty="0"/>
          </a:p>
          <a:p>
            <a:endParaRPr lang="en-US" sz="2400" dirty="0"/>
          </a:p>
        </p:txBody>
      </p:sp>
    </p:spTree>
    <p:extLst>
      <p:ext uri="{BB962C8B-B14F-4D97-AF65-F5344CB8AC3E}">
        <p14:creationId xmlns:p14="http://schemas.microsoft.com/office/powerpoint/2010/main" val="27711972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566030-F2D3-4CD4-B42D-DD163CAEB3FC}"/>
              </a:ext>
            </a:extLst>
          </p:cNvPr>
          <p:cNvSpPr>
            <a:spLocks noGrp="1"/>
          </p:cNvSpPr>
          <p:nvPr>
            <p:ph type="title"/>
          </p:nvPr>
        </p:nvSpPr>
        <p:spPr>
          <a:xfrm>
            <a:off x="838200" y="370450"/>
            <a:ext cx="10515600" cy="647114"/>
          </a:xfrm>
        </p:spPr>
        <p:txBody>
          <a:bodyPr>
            <a:noAutofit/>
          </a:bodyPr>
          <a:lstStyle/>
          <a:p>
            <a:pPr algn="ctr"/>
            <a:r>
              <a:rPr lang="en-US" dirty="0"/>
              <a:t>Conclusion</a:t>
            </a:r>
          </a:p>
        </p:txBody>
      </p:sp>
      <p:sp>
        <p:nvSpPr>
          <p:cNvPr id="6" name="Content Placeholder 2">
            <a:extLst>
              <a:ext uri="{FF2B5EF4-FFF2-40B4-BE49-F238E27FC236}">
                <a16:creationId xmlns:a16="http://schemas.microsoft.com/office/drawing/2014/main" id="{4582B30C-09B2-4E4C-8D01-9B857B39B816}"/>
              </a:ext>
            </a:extLst>
          </p:cNvPr>
          <p:cNvSpPr>
            <a:spLocks noGrp="1"/>
          </p:cNvSpPr>
          <p:nvPr>
            <p:ph idx="1"/>
          </p:nvPr>
        </p:nvSpPr>
        <p:spPr>
          <a:xfrm>
            <a:off x="753794" y="1298064"/>
            <a:ext cx="10515600" cy="5818909"/>
          </a:xfrm>
        </p:spPr>
        <p:txBody>
          <a:bodyPr>
            <a:noAutofit/>
          </a:bodyPr>
          <a:lstStyle/>
          <a:p>
            <a:pPr marL="0" indent="0" algn="ctr">
              <a:buNone/>
            </a:pPr>
            <a:r>
              <a:rPr lang="en-US" sz="5400" b="1" dirty="0"/>
              <a:t>GETTING YOUR CLIENT ADDICTED TO AUTOMATION KEEPS YOU IN BUSINESS OR JOB. </a:t>
            </a:r>
          </a:p>
          <a:p>
            <a:pPr marL="0" indent="0" algn="ctr">
              <a:buNone/>
            </a:pPr>
            <a:endParaRPr lang="en-US" sz="5400" dirty="0"/>
          </a:p>
          <a:p>
            <a:pPr marL="0" indent="0" algn="ctr">
              <a:buNone/>
            </a:pPr>
            <a:endParaRPr lang="en-US" sz="5400" dirty="0"/>
          </a:p>
          <a:p>
            <a:pPr algn="ctr"/>
            <a:endParaRPr lang="en-US" sz="5400" dirty="0"/>
          </a:p>
          <a:p>
            <a:pPr algn="ctr"/>
            <a:endParaRPr lang="en-US" sz="5400" dirty="0"/>
          </a:p>
          <a:p>
            <a:pPr marL="0" indent="0" algn="ctr">
              <a:buNone/>
            </a:pPr>
            <a:endParaRPr lang="en-US" sz="5400" dirty="0"/>
          </a:p>
          <a:p>
            <a:pPr algn="ctr"/>
            <a:endParaRPr lang="en-US" sz="5400" dirty="0"/>
          </a:p>
          <a:p>
            <a:pPr algn="ctr"/>
            <a:endParaRPr lang="en-US" sz="5400" dirty="0"/>
          </a:p>
          <a:p>
            <a:pPr algn="ctr"/>
            <a:endParaRPr lang="en-US" sz="5400" dirty="0"/>
          </a:p>
          <a:p>
            <a:pPr algn="ctr"/>
            <a:endParaRPr lang="en-US" sz="5400" dirty="0"/>
          </a:p>
        </p:txBody>
      </p:sp>
    </p:spTree>
    <p:extLst>
      <p:ext uri="{BB962C8B-B14F-4D97-AF65-F5344CB8AC3E}">
        <p14:creationId xmlns:p14="http://schemas.microsoft.com/office/powerpoint/2010/main" val="30193556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90E4C2-198A-412F-A1DC-11226FC925EA}"/>
              </a:ext>
            </a:extLst>
          </p:cNvPr>
          <p:cNvSpPr>
            <a:spLocks noGrp="1"/>
          </p:cNvSpPr>
          <p:nvPr>
            <p:ph type="title"/>
          </p:nvPr>
        </p:nvSpPr>
        <p:spPr/>
        <p:txBody>
          <a:bodyPr>
            <a:normAutofit/>
          </a:bodyPr>
          <a:lstStyle/>
          <a:p>
            <a:r>
              <a:rPr lang="en-US" sz="6000" dirty="0">
                <a:solidFill>
                  <a:schemeClr val="bg1"/>
                </a:solidFill>
              </a:rPr>
              <a:t>Any Questions?</a:t>
            </a:r>
          </a:p>
        </p:txBody>
      </p:sp>
    </p:spTree>
    <p:extLst>
      <p:ext uri="{BB962C8B-B14F-4D97-AF65-F5344CB8AC3E}">
        <p14:creationId xmlns:p14="http://schemas.microsoft.com/office/powerpoint/2010/main" val="39074976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233200-9E83-4FFD-8A31-1D80C3550579}"/>
              </a:ext>
            </a:extLst>
          </p:cNvPr>
          <p:cNvSpPr>
            <a:spLocks noGrp="1"/>
          </p:cNvSpPr>
          <p:nvPr>
            <p:ph type="title"/>
          </p:nvPr>
        </p:nvSpPr>
        <p:spPr>
          <a:xfrm>
            <a:off x="841248" y="581891"/>
            <a:ext cx="3363242" cy="3740727"/>
          </a:xfrm>
        </p:spPr>
        <p:txBody>
          <a:bodyPr vert="horz" lIns="91440" tIns="45720" rIns="91440" bIns="45720" rtlCol="0" anchor="b">
            <a:normAutofit/>
          </a:bodyPr>
          <a:lstStyle/>
          <a:p>
            <a:r>
              <a:rPr lang="en-US" sz="4800" kern="1200" dirty="0">
                <a:solidFill>
                  <a:schemeClr val="tx1"/>
                </a:solidFill>
                <a:latin typeface="+mj-lt"/>
                <a:ea typeface="+mj-ea"/>
                <a:cs typeface="+mj-cs"/>
              </a:rPr>
              <a:t>Please fill out the survey! </a:t>
            </a:r>
            <a:br>
              <a:rPr lang="en-US" sz="4800" kern="1200" dirty="0">
                <a:solidFill>
                  <a:schemeClr val="tx1"/>
                </a:solidFill>
                <a:latin typeface="+mj-lt"/>
                <a:ea typeface="+mj-ea"/>
                <a:cs typeface="+mj-cs"/>
              </a:rPr>
            </a:br>
            <a:r>
              <a:rPr lang="en-US" sz="4800" kern="1200" dirty="0">
                <a:solidFill>
                  <a:schemeClr val="tx1"/>
                </a:solidFill>
                <a:latin typeface="+mj-lt"/>
                <a:ea typeface="+mj-ea"/>
                <a:cs typeface="+mj-cs"/>
              </a:rPr>
              <a:t>&amp; Win Swags!!</a:t>
            </a:r>
          </a:p>
        </p:txBody>
      </p:sp>
      <p:pic>
        <p:nvPicPr>
          <p:cNvPr id="4" name="Picture 3">
            <a:extLst>
              <a:ext uri="{FF2B5EF4-FFF2-40B4-BE49-F238E27FC236}">
                <a16:creationId xmlns:a16="http://schemas.microsoft.com/office/drawing/2014/main" id="{1AEC8162-D9C6-434D-9467-952F69B353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875" y="343766"/>
            <a:ext cx="4680512" cy="4680512"/>
          </a:xfrm>
          <a:prstGeom prst="rect">
            <a:avLst/>
          </a:prstGeom>
        </p:spPr>
      </p:pic>
      <p:sp>
        <p:nvSpPr>
          <p:cNvPr id="5" name="TextBox 4">
            <a:extLst>
              <a:ext uri="{FF2B5EF4-FFF2-40B4-BE49-F238E27FC236}">
                <a16:creationId xmlns:a16="http://schemas.microsoft.com/office/drawing/2014/main" id="{D0EF7A67-E46C-4B60-B71D-A4D694261DB2}"/>
              </a:ext>
            </a:extLst>
          </p:cNvPr>
          <p:cNvSpPr txBox="1"/>
          <p:nvPr/>
        </p:nvSpPr>
        <p:spPr>
          <a:xfrm>
            <a:off x="5953126" y="5249741"/>
            <a:ext cx="6076950" cy="369332"/>
          </a:xfrm>
          <a:prstGeom prst="rect">
            <a:avLst/>
          </a:prstGeom>
          <a:noFill/>
        </p:spPr>
        <p:txBody>
          <a:bodyPr wrap="square" rtlCol="0">
            <a:spAutoFit/>
          </a:bodyPr>
          <a:lstStyle/>
          <a:p>
            <a:r>
              <a:rPr lang="en-CA" dirty="0">
                <a:hlinkClick r:id="rId3"/>
              </a:rPr>
              <a:t>https://www.powerplatformbootcamp.com/survey</a:t>
            </a:r>
            <a:endParaRPr lang="en-CA" dirty="0"/>
          </a:p>
        </p:txBody>
      </p:sp>
    </p:spTree>
    <p:extLst>
      <p:ext uri="{BB962C8B-B14F-4D97-AF65-F5344CB8AC3E}">
        <p14:creationId xmlns:p14="http://schemas.microsoft.com/office/powerpoint/2010/main" val="41382526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A036C-BA54-45FC-9987-BE658FE42601}"/>
              </a:ext>
            </a:extLst>
          </p:cNvPr>
          <p:cNvSpPr>
            <a:spLocks noGrp="1"/>
          </p:cNvSpPr>
          <p:nvPr>
            <p:ph type="title"/>
          </p:nvPr>
        </p:nvSpPr>
        <p:spPr/>
        <p:txBody>
          <a:bodyPr>
            <a:normAutofit fontScale="90000"/>
          </a:bodyPr>
          <a:lstStyle/>
          <a:p>
            <a:pPr algn="ctr"/>
            <a:r>
              <a:rPr lang="en-US" dirty="0">
                <a:solidFill>
                  <a:srgbClr val="732773"/>
                </a:solidFill>
              </a:rPr>
              <a:t>Thank You For Attending</a:t>
            </a:r>
          </a:p>
        </p:txBody>
      </p:sp>
    </p:spTree>
    <p:extLst>
      <p:ext uri="{BB962C8B-B14F-4D97-AF65-F5344CB8AC3E}">
        <p14:creationId xmlns:p14="http://schemas.microsoft.com/office/powerpoint/2010/main" val="18145141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D5063C-B364-424F-A227-3DAD119088E2}"/>
              </a:ext>
            </a:extLst>
          </p:cNvPr>
          <p:cNvSpPr>
            <a:spLocks noGrp="1"/>
          </p:cNvSpPr>
          <p:nvPr>
            <p:ph type="title"/>
          </p:nvPr>
        </p:nvSpPr>
        <p:spPr/>
        <p:txBody>
          <a:bodyPr>
            <a:normAutofit fontScale="90000"/>
          </a:bodyPr>
          <a:lstStyle/>
          <a:p>
            <a:r>
              <a:rPr lang="en-US" b="1" dirty="0"/>
              <a:t>CLIENT ADDICTION TO AUTOMATION - HOW TO</a:t>
            </a:r>
            <a:endParaRPr lang="en-US" dirty="0"/>
          </a:p>
        </p:txBody>
      </p:sp>
      <p:sp>
        <p:nvSpPr>
          <p:cNvPr id="3" name="Text Placeholder 2">
            <a:extLst>
              <a:ext uri="{FF2B5EF4-FFF2-40B4-BE49-F238E27FC236}">
                <a16:creationId xmlns:a16="http://schemas.microsoft.com/office/drawing/2014/main" id="{CF52DC3E-95D3-440B-91B8-7B2F5521EA61}"/>
              </a:ext>
            </a:extLst>
          </p:cNvPr>
          <p:cNvSpPr>
            <a:spLocks noGrp="1"/>
          </p:cNvSpPr>
          <p:nvPr>
            <p:ph type="body" idx="1"/>
          </p:nvPr>
        </p:nvSpPr>
        <p:spPr/>
        <p:txBody>
          <a:bodyPr>
            <a:normAutofit/>
          </a:bodyPr>
          <a:lstStyle/>
          <a:p>
            <a:r>
              <a:rPr lang="en-US" sz="4400" b="1" dirty="0"/>
              <a:t>JEHU OMORUKU</a:t>
            </a:r>
          </a:p>
        </p:txBody>
      </p:sp>
    </p:spTree>
    <p:extLst>
      <p:ext uri="{BB962C8B-B14F-4D97-AF65-F5344CB8AC3E}">
        <p14:creationId xmlns:p14="http://schemas.microsoft.com/office/powerpoint/2010/main" val="40420041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F089B756-F484-4FD6-AACC-DCE116EFFA8C}"/>
              </a:ext>
            </a:extLst>
          </p:cNvPr>
          <p:cNvPicPr>
            <a:picLocks noGrp="1" noChangeAspect="1"/>
          </p:cNvPicPr>
          <p:nvPr>
            <p:ph type="pic" sz="quarter" idx="4294967295"/>
          </p:nvPr>
        </p:nvPicPr>
        <p:blipFill>
          <a:blip r:embed="rId2">
            <a:extLst>
              <a:ext uri="{28A0092B-C50C-407E-A947-70E740481C1C}">
                <a14:useLocalDpi xmlns:a14="http://schemas.microsoft.com/office/drawing/2010/main" val="0"/>
              </a:ext>
            </a:extLst>
          </a:blip>
          <a:srcRect l="2198" r="2198"/>
          <a:stretch>
            <a:fillRect/>
          </a:stretch>
        </p:blipFill>
        <p:spPr>
          <a:xfrm rot="5400000">
            <a:off x="6921242" y="719923"/>
            <a:ext cx="5732769" cy="4808746"/>
          </a:xfrm>
        </p:spPr>
      </p:pic>
      <p:sp>
        <p:nvSpPr>
          <p:cNvPr id="3" name="Title 2">
            <a:extLst>
              <a:ext uri="{FF2B5EF4-FFF2-40B4-BE49-F238E27FC236}">
                <a16:creationId xmlns:a16="http://schemas.microsoft.com/office/drawing/2014/main" id="{07445AD1-60A9-47D1-8895-904B44052751}"/>
              </a:ext>
            </a:extLst>
          </p:cNvPr>
          <p:cNvSpPr>
            <a:spLocks noGrp="1"/>
          </p:cNvSpPr>
          <p:nvPr>
            <p:ph type="title"/>
          </p:nvPr>
        </p:nvSpPr>
        <p:spPr/>
        <p:txBody>
          <a:bodyPr/>
          <a:lstStyle/>
          <a:p>
            <a:r>
              <a:rPr lang="en-US" dirty="0"/>
              <a:t>About The Speaker</a:t>
            </a:r>
          </a:p>
        </p:txBody>
      </p:sp>
      <p:sp>
        <p:nvSpPr>
          <p:cNvPr id="4" name="Text Placeholder 3">
            <a:extLst>
              <a:ext uri="{FF2B5EF4-FFF2-40B4-BE49-F238E27FC236}">
                <a16:creationId xmlns:a16="http://schemas.microsoft.com/office/drawing/2014/main" id="{34D9DD78-EDDE-4039-B50F-483E7A91165C}"/>
              </a:ext>
            </a:extLst>
          </p:cNvPr>
          <p:cNvSpPr>
            <a:spLocks noGrp="1"/>
          </p:cNvSpPr>
          <p:nvPr>
            <p:ph type="body" sz="quarter" idx="11"/>
          </p:nvPr>
        </p:nvSpPr>
        <p:spPr>
          <a:xfrm>
            <a:off x="958700" y="3623995"/>
            <a:ext cx="6304918" cy="2472006"/>
          </a:xfrm>
        </p:spPr>
        <p:txBody>
          <a:bodyPr>
            <a:normAutofit fontScale="85000" lnSpcReduction="20000"/>
          </a:bodyPr>
          <a:lstStyle/>
          <a:p>
            <a:pPr lvl="1"/>
            <a:r>
              <a:rPr lang="en-US" dirty="0"/>
              <a:t>Entrepreneur</a:t>
            </a:r>
          </a:p>
          <a:p>
            <a:pPr lvl="1"/>
            <a:r>
              <a:rPr lang="en-US" dirty="0"/>
              <a:t>CEO and Co-Founder</a:t>
            </a:r>
          </a:p>
          <a:p>
            <a:pPr lvl="2"/>
            <a:r>
              <a:rPr lang="en-US" dirty="0"/>
              <a:t>GoldTouch Technologies Ltd</a:t>
            </a:r>
          </a:p>
          <a:p>
            <a:pPr lvl="2"/>
            <a:r>
              <a:rPr lang="en-US" dirty="0"/>
              <a:t>SharePoint Expert</a:t>
            </a:r>
          </a:p>
          <a:p>
            <a:pPr lvl="2"/>
            <a:r>
              <a:rPr lang="en-US" dirty="0"/>
              <a:t>Over 15 years of technical and Managerial experience</a:t>
            </a:r>
          </a:p>
          <a:p>
            <a:pPr lvl="2"/>
            <a:r>
              <a:rPr lang="en-US" dirty="0"/>
              <a:t>GoldTouch is a Tech company that specializes in SharePoint, Automation and array of tech platforms development.</a:t>
            </a:r>
          </a:p>
          <a:p>
            <a:pPr lvl="1"/>
            <a:r>
              <a:rPr lang="en-US" dirty="0"/>
              <a:t>Groups: Power Platform User Group, SharePoint Saturday </a:t>
            </a:r>
          </a:p>
          <a:p>
            <a:pPr marL="457200" lvl="1" indent="0">
              <a:buNone/>
            </a:pPr>
            <a:endParaRPr lang="en-US" dirty="0"/>
          </a:p>
          <a:p>
            <a:pPr marL="0" indent="0">
              <a:buNone/>
            </a:pPr>
            <a:endParaRPr lang="en-US" dirty="0"/>
          </a:p>
        </p:txBody>
      </p:sp>
      <p:pic>
        <p:nvPicPr>
          <p:cNvPr id="1026" name="Picture 2">
            <a:extLst>
              <a:ext uri="{FF2B5EF4-FFF2-40B4-BE49-F238E27FC236}">
                <a16:creationId xmlns:a16="http://schemas.microsoft.com/office/drawing/2014/main" id="{9FB75A68-8775-4634-BFE1-18DC5B0DF7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83253" y="6005691"/>
            <a:ext cx="3819319" cy="784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099330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CEE9F9-7DA5-46BE-8FD3-98FC7600B400}"/>
              </a:ext>
            </a:extLst>
          </p:cNvPr>
          <p:cNvSpPr>
            <a:spLocks noGrp="1"/>
          </p:cNvSpPr>
          <p:nvPr>
            <p:ph type="title"/>
          </p:nvPr>
        </p:nvSpPr>
        <p:spPr/>
        <p:txBody>
          <a:bodyPr/>
          <a:lstStyle/>
          <a:p>
            <a:pPr algn="ctr"/>
            <a:r>
              <a:rPr lang="en-US" dirty="0"/>
              <a:t>Audience Sector And Clients</a:t>
            </a:r>
          </a:p>
        </p:txBody>
      </p:sp>
      <p:sp>
        <p:nvSpPr>
          <p:cNvPr id="3" name="Content Placeholder 2">
            <a:extLst>
              <a:ext uri="{FF2B5EF4-FFF2-40B4-BE49-F238E27FC236}">
                <a16:creationId xmlns:a16="http://schemas.microsoft.com/office/drawing/2014/main" id="{87541EC9-263C-4672-B5CC-D58181D9EC46}"/>
              </a:ext>
            </a:extLst>
          </p:cNvPr>
          <p:cNvSpPr>
            <a:spLocks noGrp="1"/>
          </p:cNvSpPr>
          <p:nvPr>
            <p:ph idx="1"/>
          </p:nvPr>
        </p:nvSpPr>
        <p:spPr/>
        <p:txBody>
          <a:bodyPr>
            <a:normAutofit/>
          </a:bodyPr>
          <a:lstStyle/>
          <a:p>
            <a:r>
              <a:rPr lang="en-US" dirty="0"/>
              <a:t>AUDIENCE SECTOR</a:t>
            </a:r>
          </a:p>
          <a:p>
            <a:pPr lvl="1"/>
            <a:r>
              <a:rPr lang="en-US" dirty="0"/>
              <a:t>IT Consulting Firms</a:t>
            </a:r>
          </a:p>
          <a:p>
            <a:pPr lvl="1"/>
            <a:r>
              <a:rPr lang="en-US" dirty="0"/>
              <a:t>Banking or Insurance IT Department</a:t>
            </a:r>
          </a:p>
          <a:p>
            <a:pPr lvl="1"/>
            <a:r>
              <a:rPr lang="en-US" dirty="0"/>
              <a:t>Telco IT Department</a:t>
            </a:r>
          </a:p>
          <a:p>
            <a:pPr lvl="1"/>
            <a:r>
              <a:rPr lang="en-US" dirty="0"/>
              <a:t>Oil and Gas IT Department</a:t>
            </a:r>
          </a:p>
          <a:p>
            <a:r>
              <a:rPr lang="en-US" dirty="0"/>
              <a:t>CLIENTS</a:t>
            </a:r>
          </a:p>
          <a:p>
            <a:pPr lvl="1"/>
            <a:r>
              <a:rPr lang="en-US" dirty="0"/>
              <a:t>External Clients</a:t>
            </a:r>
          </a:p>
          <a:p>
            <a:pPr lvl="1"/>
            <a:r>
              <a:rPr lang="en-US" dirty="0"/>
              <a:t>Internal Clients</a:t>
            </a:r>
          </a:p>
          <a:p>
            <a:pPr lvl="1"/>
            <a:endParaRPr lang="en-US" dirty="0"/>
          </a:p>
          <a:p>
            <a:pPr lvl="1"/>
            <a:endParaRPr lang="en-US" dirty="0"/>
          </a:p>
          <a:p>
            <a:endParaRPr lang="en-US" dirty="0"/>
          </a:p>
        </p:txBody>
      </p:sp>
    </p:spTree>
    <p:extLst>
      <p:ext uri="{BB962C8B-B14F-4D97-AF65-F5344CB8AC3E}">
        <p14:creationId xmlns:p14="http://schemas.microsoft.com/office/powerpoint/2010/main" val="23954358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CEE9F9-7DA5-46BE-8FD3-98FC7600B400}"/>
              </a:ext>
            </a:extLst>
          </p:cNvPr>
          <p:cNvSpPr>
            <a:spLocks noGrp="1"/>
          </p:cNvSpPr>
          <p:nvPr>
            <p:ph type="title"/>
          </p:nvPr>
        </p:nvSpPr>
        <p:spPr/>
        <p:txBody>
          <a:bodyPr/>
          <a:lstStyle/>
          <a:p>
            <a:pPr algn="ctr"/>
            <a:r>
              <a:rPr lang="en-US" dirty="0"/>
              <a:t>Session Objective</a:t>
            </a:r>
          </a:p>
        </p:txBody>
      </p:sp>
      <p:sp>
        <p:nvSpPr>
          <p:cNvPr id="3" name="Content Placeholder 2">
            <a:extLst>
              <a:ext uri="{FF2B5EF4-FFF2-40B4-BE49-F238E27FC236}">
                <a16:creationId xmlns:a16="http://schemas.microsoft.com/office/drawing/2014/main" id="{87541EC9-263C-4672-B5CC-D58181D9EC46}"/>
              </a:ext>
            </a:extLst>
          </p:cNvPr>
          <p:cNvSpPr>
            <a:spLocks noGrp="1"/>
          </p:cNvSpPr>
          <p:nvPr>
            <p:ph idx="1"/>
          </p:nvPr>
        </p:nvSpPr>
        <p:spPr>
          <a:xfrm>
            <a:off x="838200" y="1615244"/>
            <a:ext cx="10515600" cy="4351338"/>
          </a:xfrm>
        </p:spPr>
        <p:txBody>
          <a:bodyPr>
            <a:normAutofit/>
          </a:bodyPr>
          <a:lstStyle/>
          <a:p>
            <a:r>
              <a:rPr lang="en-US" sz="3200" b="1" dirty="0"/>
              <a:t>To remain in business if you are an independent consultant</a:t>
            </a:r>
          </a:p>
          <a:p>
            <a:r>
              <a:rPr lang="en-US" sz="3200" b="1" dirty="0"/>
              <a:t>To be relevant as a Power Platform Specialist / Developer</a:t>
            </a:r>
          </a:p>
          <a:p>
            <a:r>
              <a:rPr lang="en-US" sz="3200" b="1" dirty="0"/>
              <a:t>To remain employed if you work in the IT department of the sectors mentioned in the previous slide</a:t>
            </a:r>
          </a:p>
          <a:p>
            <a:r>
              <a:rPr lang="en-US" sz="3200" b="1" dirty="0"/>
              <a:t>To retain your clients as well as buy again</a:t>
            </a:r>
          </a:p>
          <a:p>
            <a:r>
              <a:rPr lang="en-US" sz="3200" b="1" dirty="0"/>
              <a:t>To increase your clients portfolio</a:t>
            </a:r>
          </a:p>
          <a:p>
            <a:pPr marL="457200" lvl="1" indent="0">
              <a:buNone/>
            </a:pPr>
            <a:endParaRPr lang="en-US" sz="3200" b="1" dirty="0"/>
          </a:p>
          <a:p>
            <a:pPr marL="457200" lvl="1" indent="0">
              <a:buNone/>
            </a:pPr>
            <a:endParaRPr lang="en-US" sz="3200" b="1" dirty="0"/>
          </a:p>
          <a:p>
            <a:endParaRPr lang="en-US" sz="3200" b="1" dirty="0"/>
          </a:p>
        </p:txBody>
      </p:sp>
    </p:spTree>
    <p:extLst>
      <p:ext uri="{BB962C8B-B14F-4D97-AF65-F5344CB8AC3E}">
        <p14:creationId xmlns:p14="http://schemas.microsoft.com/office/powerpoint/2010/main" val="18063197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EF540C-63D9-4102-9168-DD270C7DEE76}"/>
              </a:ext>
            </a:extLst>
          </p:cNvPr>
          <p:cNvSpPr>
            <a:spLocks noGrp="1"/>
          </p:cNvSpPr>
          <p:nvPr>
            <p:ph type="title"/>
          </p:nvPr>
        </p:nvSpPr>
        <p:spPr/>
        <p:txBody>
          <a:bodyPr>
            <a:noAutofit/>
          </a:bodyPr>
          <a:lstStyle/>
          <a:p>
            <a:pPr algn="ctr"/>
            <a:r>
              <a:rPr lang="en-US" dirty="0"/>
              <a:t>Agenda - </a:t>
            </a:r>
            <a:r>
              <a:rPr lang="en-US" b="1" dirty="0"/>
              <a:t>How To Make The Client Addicted To Automation </a:t>
            </a:r>
            <a:endParaRPr lang="en-US" dirty="0"/>
          </a:p>
        </p:txBody>
      </p:sp>
      <p:sp>
        <p:nvSpPr>
          <p:cNvPr id="3" name="Content Placeholder 2">
            <a:extLst>
              <a:ext uri="{FF2B5EF4-FFF2-40B4-BE49-F238E27FC236}">
                <a16:creationId xmlns:a16="http://schemas.microsoft.com/office/drawing/2014/main" id="{2B258DCE-7C48-4DD8-AE50-AF69CD5ACED3}"/>
              </a:ext>
            </a:extLst>
          </p:cNvPr>
          <p:cNvSpPr>
            <a:spLocks noGrp="1"/>
          </p:cNvSpPr>
          <p:nvPr>
            <p:ph idx="1"/>
          </p:nvPr>
        </p:nvSpPr>
        <p:spPr>
          <a:xfrm>
            <a:off x="838200" y="1286998"/>
            <a:ext cx="10515600" cy="4351338"/>
          </a:xfrm>
        </p:spPr>
        <p:txBody>
          <a:bodyPr/>
          <a:lstStyle/>
          <a:p>
            <a:pPr marL="0" indent="0" algn="ctr">
              <a:buNone/>
            </a:pPr>
            <a:endParaRPr lang="en-US" dirty="0"/>
          </a:p>
          <a:p>
            <a:pPr marL="0" indent="0">
              <a:buNone/>
            </a:pPr>
            <a:endParaRPr lang="en-US" dirty="0"/>
          </a:p>
        </p:txBody>
      </p:sp>
      <p:sp>
        <p:nvSpPr>
          <p:cNvPr id="4" name="Content Placeholder 2">
            <a:extLst>
              <a:ext uri="{FF2B5EF4-FFF2-40B4-BE49-F238E27FC236}">
                <a16:creationId xmlns:a16="http://schemas.microsoft.com/office/drawing/2014/main" id="{E74FDB39-5A77-4805-81AD-1CF0E29359A1}"/>
              </a:ext>
            </a:extLst>
          </p:cNvPr>
          <p:cNvSpPr txBox="1">
            <a:spLocks/>
          </p:cNvSpPr>
          <p:nvPr/>
        </p:nvSpPr>
        <p:spPr>
          <a:xfrm>
            <a:off x="783483" y="1803656"/>
            <a:ext cx="5767372" cy="342619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4000" b="1" dirty="0"/>
              <a:t>The Right Attitude</a:t>
            </a:r>
          </a:p>
          <a:p>
            <a:r>
              <a:rPr lang="en-US" sz="4000" b="1" dirty="0"/>
              <a:t>Skills</a:t>
            </a:r>
          </a:p>
          <a:p>
            <a:r>
              <a:rPr lang="en-US" sz="4000" b="1" dirty="0"/>
              <a:t>Quality Work</a:t>
            </a:r>
          </a:p>
          <a:p>
            <a:r>
              <a:rPr lang="en-US" sz="4000" b="1" dirty="0"/>
              <a:t>Customer Focus</a:t>
            </a:r>
          </a:p>
          <a:p>
            <a:r>
              <a:rPr lang="en-US" sz="4000" b="1" dirty="0"/>
              <a:t>Customer Satisfaction</a:t>
            </a:r>
          </a:p>
          <a:p>
            <a:endParaRPr lang="en-US" b="1" dirty="0"/>
          </a:p>
        </p:txBody>
      </p:sp>
    </p:spTree>
    <p:extLst>
      <p:ext uri="{BB962C8B-B14F-4D97-AF65-F5344CB8AC3E}">
        <p14:creationId xmlns:p14="http://schemas.microsoft.com/office/powerpoint/2010/main" val="32504332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566030-F2D3-4CD4-B42D-DD163CAEB3FC}"/>
              </a:ext>
            </a:extLst>
          </p:cNvPr>
          <p:cNvSpPr>
            <a:spLocks noGrp="1"/>
          </p:cNvSpPr>
          <p:nvPr>
            <p:ph type="title"/>
          </p:nvPr>
        </p:nvSpPr>
        <p:spPr>
          <a:xfrm>
            <a:off x="838200" y="177556"/>
            <a:ext cx="10515600" cy="1030042"/>
          </a:xfrm>
        </p:spPr>
        <p:txBody>
          <a:bodyPr/>
          <a:lstStyle/>
          <a:p>
            <a:pPr algn="ctr"/>
            <a:r>
              <a:rPr lang="en-US" dirty="0"/>
              <a:t>Right Attitude</a:t>
            </a:r>
          </a:p>
        </p:txBody>
      </p:sp>
      <p:sp>
        <p:nvSpPr>
          <p:cNvPr id="6" name="Content Placeholder 2">
            <a:extLst>
              <a:ext uri="{FF2B5EF4-FFF2-40B4-BE49-F238E27FC236}">
                <a16:creationId xmlns:a16="http://schemas.microsoft.com/office/drawing/2014/main" id="{D341B292-A947-4B73-8086-60362918C2C7}"/>
              </a:ext>
            </a:extLst>
          </p:cNvPr>
          <p:cNvSpPr txBox="1">
            <a:spLocks/>
          </p:cNvSpPr>
          <p:nvPr/>
        </p:nvSpPr>
        <p:spPr>
          <a:xfrm>
            <a:off x="730348" y="1095375"/>
            <a:ext cx="10515600" cy="466725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To get your client and customers addicted to automation, you must have the right attitude. The right attitude would make you…</a:t>
            </a:r>
          </a:p>
          <a:p>
            <a:r>
              <a:rPr lang="en-US" dirty="0"/>
              <a:t>Arrive at scheduled meetings on time</a:t>
            </a:r>
          </a:p>
          <a:p>
            <a:r>
              <a:rPr lang="en-US" dirty="0"/>
              <a:t>Not getting mad at the client when he is not happy with you or your work</a:t>
            </a:r>
          </a:p>
          <a:p>
            <a:r>
              <a:rPr lang="en-US" dirty="0"/>
              <a:t>Admitting your mistakes</a:t>
            </a:r>
          </a:p>
          <a:p>
            <a:r>
              <a:rPr lang="en-US" dirty="0"/>
              <a:t>Taking responsibility for your actions</a:t>
            </a:r>
          </a:p>
          <a:p>
            <a:r>
              <a:rPr lang="en-US" dirty="0"/>
              <a:t>Apologizing when at fault</a:t>
            </a:r>
          </a:p>
          <a:p>
            <a:r>
              <a:rPr lang="en-US" dirty="0"/>
              <a:t>Been Polite and courteous</a:t>
            </a:r>
          </a:p>
          <a:p>
            <a:r>
              <a:rPr lang="en-US" dirty="0"/>
              <a:t>Looking Good to site and well dressed</a:t>
            </a:r>
          </a:p>
        </p:txBody>
      </p:sp>
    </p:spTree>
    <p:extLst>
      <p:ext uri="{BB962C8B-B14F-4D97-AF65-F5344CB8AC3E}">
        <p14:creationId xmlns:p14="http://schemas.microsoft.com/office/powerpoint/2010/main" val="5194923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566030-F2D3-4CD4-B42D-DD163CAEB3FC}"/>
              </a:ext>
            </a:extLst>
          </p:cNvPr>
          <p:cNvSpPr>
            <a:spLocks noGrp="1"/>
          </p:cNvSpPr>
          <p:nvPr>
            <p:ph type="title"/>
          </p:nvPr>
        </p:nvSpPr>
        <p:spPr>
          <a:xfrm>
            <a:off x="838200" y="177556"/>
            <a:ext cx="10515600" cy="1030042"/>
          </a:xfrm>
        </p:spPr>
        <p:txBody>
          <a:bodyPr/>
          <a:lstStyle/>
          <a:p>
            <a:pPr algn="ctr"/>
            <a:r>
              <a:rPr lang="en-US" dirty="0"/>
              <a:t>Skills</a:t>
            </a:r>
          </a:p>
        </p:txBody>
      </p:sp>
      <p:sp>
        <p:nvSpPr>
          <p:cNvPr id="4" name="Content Placeholder 2">
            <a:extLst>
              <a:ext uri="{FF2B5EF4-FFF2-40B4-BE49-F238E27FC236}">
                <a16:creationId xmlns:a16="http://schemas.microsoft.com/office/drawing/2014/main" id="{4268A839-579A-4F57-8DBE-7508EEECF3BC}"/>
              </a:ext>
            </a:extLst>
          </p:cNvPr>
          <p:cNvSpPr>
            <a:spLocks noGrp="1"/>
          </p:cNvSpPr>
          <p:nvPr>
            <p:ph idx="1"/>
          </p:nvPr>
        </p:nvSpPr>
        <p:spPr>
          <a:xfrm>
            <a:off x="749104" y="938925"/>
            <a:ext cx="10515600" cy="5485534"/>
          </a:xfrm>
        </p:spPr>
        <p:txBody>
          <a:bodyPr>
            <a:normAutofit/>
          </a:bodyPr>
          <a:lstStyle/>
          <a:p>
            <a:pPr marL="0" indent="0">
              <a:buNone/>
            </a:pPr>
            <a:r>
              <a:rPr lang="en-US" dirty="0"/>
              <a:t>Business Processes Automation based on Microsoft platform using either Power Automate, Power Apps, Power BI and SharePoint requires grounded and excellent skills in the following areas;</a:t>
            </a:r>
          </a:p>
          <a:p>
            <a:r>
              <a:rPr lang="en-US" dirty="0"/>
              <a:t>Analytical Skills (Been able to translate users or business requirements)</a:t>
            </a:r>
          </a:p>
          <a:p>
            <a:r>
              <a:rPr lang="en-US" dirty="0"/>
              <a:t>Deep Skills in The Power Platform itself with no code (Power Automate, Power Apps and Power BI).</a:t>
            </a:r>
          </a:p>
          <a:p>
            <a:r>
              <a:rPr lang="en-US" dirty="0"/>
              <a:t>Deep Coding Skills in SharePoint with : </a:t>
            </a:r>
          </a:p>
          <a:p>
            <a:pPr lvl="1"/>
            <a:r>
              <a:rPr lang="en-US" dirty="0"/>
              <a:t>JavaScript (JSON) for SharePoint Online </a:t>
            </a:r>
          </a:p>
          <a:p>
            <a:pPr lvl="1"/>
            <a:r>
              <a:rPr lang="en-US" dirty="0"/>
              <a:t> On-Premise, C#(CSOM) to write farm solutions for On-Premise or Azure hosted SharePoint farms (Although you don’t need coding skills to excel in Power Platform)</a:t>
            </a:r>
          </a:p>
        </p:txBody>
      </p:sp>
    </p:spTree>
    <p:extLst>
      <p:ext uri="{BB962C8B-B14F-4D97-AF65-F5344CB8AC3E}">
        <p14:creationId xmlns:p14="http://schemas.microsoft.com/office/powerpoint/2010/main" val="6762804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566030-F2D3-4CD4-B42D-DD163CAEB3FC}"/>
              </a:ext>
            </a:extLst>
          </p:cNvPr>
          <p:cNvSpPr>
            <a:spLocks noGrp="1"/>
          </p:cNvSpPr>
          <p:nvPr>
            <p:ph type="title"/>
          </p:nvPr>
        </p:nvSpPr>
        <p:spPr>
          <a:xfrm>
            <a:off x="838200" y="-46892"/>
            <a:ext cx="10515600" cy="783102"/>
          </a:xfrm>
        </p:spPr>
        <p:txBody>
          <a:bodyPr/>
          <a:lstStyle/>
          <a:p>
            <a:pPr algn="ctr"/>
            <a:r>
              <a:rPr lang="en-US" dirty="0"/>
              <a:t>Quality Work</a:t>
            </a:r>
          </a:p>
        </p:txBody>
      </p:sp>
      <p:sp>
        <p:nvSpPr>
          <p:cNvPr id="6" name="Content Placeholder 2">
            <a:extLst>
              <a:ext uri="{FF2B5EF4-FFF2-40B4-BE49-F238E27FC236}">
                <a16:creationId xmlns:a16="http://schemas.microsoft.com/office/drawing/2014/main" id="{3C1F71C3-8DDD-4844-B21D-FFF20881A1A9}"/>
              </a:ext>
            </a:extLst>
          </p:cNvPr>
          <p:cNvSpPr>
            <a:spLocks noGrp="1"/>
          </p:cNvSpPr>
          <p:nvPr>
            <p:ph idx="1"/>
          </p:nvPr>
        </p:nvSpPr>
        <p:spPr>
          <a:xfrm>
            <a:off x="720969" y="550997"/>
            <a:ext cx="10515600" cy="5485534"/>
          </a:xfrm>
        </p:spPr>
        <p:txBody>
          <a:bodyPr>
            <a:normAutofit lnSpcReduction="10000"/>
          </a:bodyPr>
          <a:lstStyle/>
          <a:p>
            <a:pPr marL="0" indent="0">
              <a:buNone/>
            </a:pPr>
            <a:r>
              <a:rPr lang="en-US" dirty="0"/>
              <a:t>For you to get your client to be addicted to automation, you must not compromise on quality. The following needs to be done to achieve top quality work.</a:t>
            </a:r>
          </a:p>
          <a:p>
            <a:r>
              <a:rPr lang="en-US" dirty="0"/>
              <a:t>Plan</a:t>
            </a:r>
          </a:p>
          <a:p>
            <a:pPr lvl="1"/>
            <a:r>
              <a:rPr lang="en-US" dirty="0"/>
              <a:t>Determine your approach, architectural design</a:t>
            </a:r>
          </a:p>
          <a:p>
            <a:r>
              <a:rPr lang="en-US" dirty="0"/>
              <a:t>Proper Documentation</a:t>
            </a:r>
          </a:p>
          <a:p>
            <a:pPr lvl="1"/>
            <a:r>
              <a:rPr lang="en-US" dirty="0"/>
              <a:t>Document requirements and processes</a:t>
            </a:r>
          </a:p>
          <a:p>
            <a:pPr lvl="1"/>
            <a:r>
              <a:rPr lang="en-US" dirty="0"/>
              <a:t>Track, update and document changes to business processes</a:t>
            </a:r>
          </a:p>
          <a:p>
            <a:r>
              <a:rPr lang="en-US" dirty="0"/>
              <a:t>You must develop bug free business processes or applications</a:t>
            </a:r>
          </a:p>
          <a:p>
            <a:r>
              <a:rPr lang="en-US" dirty="0"/>
              <a:t>Quality Assurance and Testing</a:t>
            </a:r>
          </a:p>
          <a:p>
            <a:pPr lvl="1"/>
            <a:r>
              <a:rPr lang="en-US" dirty="0"/>
              <a:t>You need to test properly before handling over to the client</a:t>
            </a:r>
          </a:p>
          <a:p>
            <a:r>
              <a:rPr lang="en-US" dirty="0"/>
              <a:t>Review Code to fish out bugs (for code based automation)</a:t>
            </a:r>
          </a:p>
          <a:p>
            <a:r>
              <a:rPr lang="en-US" dirty="0"/>
              <a:t>Code Documentation for maintenance and continuity</a:t>
            </a:r>
          </a:p>
          <a:p>
            <a:endParaRPr lang="en-US" dirty="0"/>
          </a:p>
        </p:txBody>
      </p:sp>
    </p:spTree>
    <p:extLst>
      <p:ext uri="{BB962C8B-B14F-4D97-AF65-F5344CB8AC3E}">
        <p14:creationId xmlns:p14="http://schemas.microsoft.com/office/powerpoint/2010/main" val="351905105"/>
      </p:ext>
    </p:extLst>
  </p:cSld>
  <p:clrMapOvr>
    <a:masterClrMapping/>
  </p:clrMapOvr>
</p:sld>
</file>

<file path=ppt/theme/theme1.xml><?xml version="1.0" encoding="utf-8"?>
<a:theme xmlns:a="http://schemas.openxmlformats.org/drawingml/2006/main" name="Office Theme">
  <a:themeElements>
    <a:clrScheme name="Custom 1">
      <a:dk1>
        <a:sysClr val="windowText" lastClr="000000"/>
      </a:dk1>
      <a:lt1>
        <a:sysClr val="window" lastClr="FFFFFF"/>
      </a:lt1>
      <a:dk2>
        <a:srgbClr val="54565A"/>
      </a:dk2>
      <a:lt2>
        <a:srgbClr val="E7E8E9"/>
      </a:lt2>
      <a:accent1>
        <a:srgbClr val="732773"/>
      </a:accent1>
      <a:accent2>
        <a:srgbClr val="54565A"/>
      </a:accent2>
      <a:accent3>
        <a:srgbClr val="A442DC"/>
      </a:accent3>
      <a:accent4>
        <a:srgbClr val="7B7E83"/>
      </a:accent4>
      <a:accent5>
        <a:srgbClr val="D8D9DA"/>
      </a:accent5>
      <a:accent6>
        <a:srgbClr val="B564E3"/>
      </a:accent6>
      <a:hlink>
        <a:srgbClr val="0563C1"/>
      </a:hlink>
      <a:folHlink>
        <a:srgbClr val="0563C1"/>
      </a:folHlink>
    </a:clrScheme>
    <a:fontScheme name="Collaborate Canada">
      <a:majorFont>
        <a:latin typeface="Segoe UI Black"/>
        <a:ea typeface=""/>
        <a:cs typeface=""/>
      </a:majorFont>
      <a:minorFont>
        <a:latin typeface="Segoe UI Semi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28C27F6A29DBC5499A29145CCF8A6FEF" ma:contentTypeVersion="15" ma:contentTypeDescription="Create a new document." ma:contentTypeScope="" ma:versionID="6246174e4d2cd2c090d202f34aec6975">
  <xsd:schema xmlns:xsd="http://www.w3.org/2001/XMLSchema" xmlns:xs="http://www.w3.org/2001/XMLSchema" xmlns:p="http://schemas.microsoft.com/office/2006/metadata/properties" xmlns:ns2="bb5988d6-8fef-43bf-8684-73b55c79ce34" xmlns:ns3="3dd97c74-5ef0-47a1-a0c0-112a138906c0" targetNamespace="http://schemas.microsoft.com/office/2006/metadata/properties" ma:root="true" ma:fieldsID="ccc0b60ace2116ecc5954db4535ae426" ns2:_="" ns3:_="">
    <xsd:import namespace="bb5988d6-8fef-43bf-8684-73b55c79ce34"/>
    <xsd:import namespace="3dd97c74-5ef0-47a1-a0c0-112a138906c0"/>
    <xsd:element name="properties">
      <xsd:complexType>
        <xsd:sequence>
          <xsd:element name="documentManagement">
            <xsd:complexType>
              <xsd:all>
                <xsd:element ref="ns2:SharedWithUsers" minOccurs="0"/>
                <xsd:element ref="ns2:SharingHintHash" minOccurs="0"/>
                <xsd:element ref="ns2:SharedWithDetails" minOccurs="0"/>
                <xsd:element ref="ns2:LastSharedByUser" minOccurs="0"/>
                <xsd:element ref="ns2:LastSharedByTime" minOccurs="0"/>
                <xsd:element ref="ns3:MediaServiceMetadata" minOccurs="0"/>
                <xsd:element ref="ns3:MediaServiceFastMetadata" minOccurs="0"/>
                <xsd:element ref="ns3:MediaServiceDateTaken" minOccurs="0"/>
                <xsd:element ref="ns3:MediaServiceAutoTags" minOccurs="0"/>
                <xsd:element ref="ns3:MediaServiceLocation" minOccurs="0"/>
                <xsd:element ref="ns3:MediaServiceOCR" minOccurs="0"/>
                <xsd:element ref="ns3:MediaServiceEventHashCode" minOccurs="0"/>
                <xsd:element ref="ns3:MediaServiceGenerationTime"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b5988d6-8fef-43bf-8684-73b55c79ce34"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ingHintHash" ma:index="9" nillable="true" ma:displayName="Sharing Hint Hash" ma:internalName="SharingHintHash" ma:readOnly="true">
      <xsd:simpleType>
        <xsd:restriction base="dms:Text"/>
      </xsd:simpleType>
    </xsd:element>
    <xsd:element name="SharedWithDetails" ma:index="10" nillable="true" ma:displayName="Shared With Details" ma:internalName="SharedWithDetails" ma:readOnly="true">
      <xsd:simpleType>
        <xsd:restriction base="dms:Note">
          <xsd:maxLength value="255"/>
        </xsd:restriction>
      </xsd:simpleType>
    </xsd:element>
    <xsd:element name="LastSharedByUser" ma:index="11" nillable="true" ma:displayName="Last Shared By User" ma:description="" ma:internalName="LastSharedByUser" ma:readOnly="true">
      <xsd:simpleType>
        <xsd:restriction base="dms:Note">
          <xsd:maxLength value="255"/>
        </xsd:restriction>
      </xsd:simpleType>
    </xsd:element>
    <xsd:element name="LastSharedByTime" ma:index="12"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3dd97c74-5ef0-47a1-a0c0-112a138906c0" elementFormDefault="qualified">
    <xsd:import namespace="http://schemas.microsoft.com/office/2006/documentManagement/types"/>
    <xsd:import namespace="http://schemas.microsoft.com/office/infopath/2007/PartnerControls"/>
    <xsd:element name="MediaServiceMetadata" ma:index="13" nillable="true" ma:displayName="MediaServiceMetadata" ma:description="" ma:hidden="true" ma:internalName="MediaServiceMetadata" ma:readOnly="true">
      <xsd:simpleType>
        <xsd:restriction base="dms:Note"/>
      </xsd:simpleType>
    </xsd:element>
    <xsd:element name="MediaServiceFastMetadata" ma:index="14" nillable="true" ma:displayName="MediaServiceFastMetadata" ma:description="" ma:hidden="true" ma:internalName="MediaServiceFastMetadata" ma:readOnly="true">
      <xsd:simpleType>
        <xsd:restriction base="dms:Note"/>
      </xsd:simpleType>
    </xsd:element>
    <xsd:element name="MediaServiceDateTaken" ma:index="15" nillable="true" ma:displayName="MediaServiceDateTaken" ma:description="" ma:hidden="true" ma:internalName="MediaServiceDateTaken" ma:readOnly="true">
      <xsd:simpleType>
        <xsd:restriction base="dms:Text"/>
      </xsd:simpleType>
    </xsd:element>
    <xsd:element name="MediaServiceAutoTags" ma:index="16" nillable="true" ma:displayName="MediaServiceAutoTags" ma:description="" ma:internalName="MediaServiceAutoTags" ma:readOnly="true">
      <xsd:simpleType>
        <xsd:restriction base="dms:Text"/>
      </xsd:simpleType>
    </xsd:element>
    <xsd:element name="MediaServiceLocation" ma:index="17" nillable="true" ma:displayName="MediaServiceLocation" ma:description="" ma:internalName="MediaServiceLocation" ma:readOnly="true">
      <xsd:simpleType>
        <xsd:restriction base="dms:Text"/>
      </xsd:simpleType>
    </xsd:element>
    <xsd:element name="MediaServiceOCR" ma:index="18" nillable="true" ma:displayName="MediaServiceOCR" ma:internalName="MediaServiceOCR" ma:readOnly="true">
      <xsd:simpleType>
        <xsd:restriction base="dms:Note">
          <xsd:maxLength value="255"/>
        </xsd:restriction>
      </xsd:simpleType>
    </xsd:element>
    <xsd:element name="MediaServiceEventHashCode" ma:index="19" nillable="true" ma:displayName="MediaServiceEventHashCode" ma:hidden="true" ma:internalName="MediaServiceEventHashCode" ma:readOnly="true">
      <xsd:simpleType>
        <xsd:restriction base="dms:Text"/>
      </xsd:simpleType>
    </xsd:element>
    <xsd:element name="MediaServiceGenerationTime" ma:index="20" nillable="true" ma:displayName="MediaServiceGenerationTime" ma:hidden="true" ma:internalName="MediaServiceGenerationTime" ma:readOnly="true">
      <xsd:simpleType>
        <xsd:restriction base="dms:Text"/>
      </xsd:simpleType>
    </xsd:element>
    <xsd:element name="MediaServiceAutoKeyPoints" ma:index="21" nillable="true" ma:displayName="MediaServiceAutoKeyPoints" ma:hidden="true" ma:internalName="MediaServiceAutoKeyPoints" ma:readOnly="true">
      <xsd:simpleType>
        <xsd:restriction base="dms:Note"/>
      </xsd:simpleType>
    </xsd:element>
    <xsd:element name="MediaServiceKeyPoints" ma:index="22"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4BD89D9-7255-4D5A-82E5-E966CAEE4330}">
  <ds:schemaRefs>
    <ds:schemaRef ds:uri="http://schemas.microsoft.com/office/2006/metadata/properties"/>
    <ds:schemaRef ds:uri="http://www.w3.org/2000/xmlns/"/>
    <ds:schemaRef ds:uri="http://schemas.microsoft.com/office/infopath/2007/PartnerControls"/>
  </ds:schemaRefs>
</ds:datastoreItem>
</file>

<file path=customXml/itemProps2.xml><?xml version="1.0" encoding="utf-8"?>
<ds:datastoreItem xmlns:ds="http://schemas.openxmlformats.org/officeDocument/2006/customXml" ds:itemID="{F011BBF7-1CE1-4050-9514-DB9AE0D56D7F}">
  <ds:schemaRefs>
    <ds:schemaRef ds:uri="http://schemas.microsoft.com/sharepoint/v3/contenttype/forms"/>
  </ds:schemaRefs>
</ds:datastoreItem>
</file>

<file path=customXml/itemProps3.xml><?xml version="1.0" encoding="utf-8"?>
<ds:datastoreItem xmlns:ds="http://schemas.openxmlformats.org/officeDocument/2006/customXml" ds:itemID="{6593E399-B7C0-4928-92D2-F2F6C5F27FD4}">
  <ds:schemaRefs>
    <ds:schemaRef ds:uri="http://schemas.microsoft.com/office/2006/metadata/contentType"/>
    <ds:schemaRef ds:uri="http://schemas.microsoft.com/office/2006/metadata/properties/metaAttributes"/>
    <ds:schemaRef ds:uri="http://www.w3.org/2000/xmlns/"/>
    <ds:schemaRef ds:uri="http://www.w3.org/2001/XMLSchema"/>
    <ds:schemaRef ds:uri="bb5988d6-8fef-43bf-8684-73b55c79ce34"/>
    <ds:schemaRef ds:uri="3dd97c74-5ef0-47a1-a0c0-112a138906c0"/>
    <ds:schemaRef ds:uri="http://schemas.microsoft.com/office/2006/metadata/propertie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560</TotalTime>
  <Words>906</Words>
  <Application>Microsoft Office PowerPoint</Application>
  <PresentationFormat>Widescreen</PresentationFormat>
  <Paragraphs>111</Paragraphs>
  <Slides>16</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16</vt:i4>
      </vt:variant>
    </vt:vector>
  </HeadingPairs>
  <TitlesOfParts>
    <vt:vector size="25" baseType="lpstr">
      <vt:lpstr>Arial</vt:lpstr>
      <vt:lpstr>Calibri</vt:lpstr>
      <vt:lpstr>Consolas</vt:lpstr>
      <vt:lpstr>Gill Sans MT</vt:lpstr>
      <vt:lpstr>Klavika Medium Condensed</vt:lpstr>
      <vt:lpstr>Segoe UI Black</vt:lpstr>
      <vt:lpstr>Segoe UI Semibold</vt:lpstr>
      <vt:lpstr>Segoe UI Semilight</vt:lpstr>
      <vt:lpstr>Office Theme</vt:lpstr>
      <vt:lpstr>PowerPoint Presentation</vt:lpstr>
      <vt:lpstr>CLIENT ADDICTION TO AUTOMATION - HOW TO</vt:lpstr>
      <vt:lpstr>About The Speaker</vt:lpstr>
      <vt:lpstr>Audience Sector And Clients</vt:lpstr>
      <vt:lpstr>Session Objective</vt:lpstr>
      <vt:lpstr>Agenda - How To Make The Client Addicted To Automation </vt:lpstr>
      <vt:lpstr>Right Attitude</vt:lpstr>
      <vt:lpstr>Skills</vt:lpstr>
      <vt:lpstr>Quality Work</vt:lpstr>
      <vt:lpstr>Customer Focus</vt:lpstr>
      <vt:lpstr>Client Satisfaction</vt:lpstr>
      <vt:lpstr>Client Satisfaction</vt:lpstr>
      <vt:lpstr>Conclusion</vt:lpstr>
      <vt:lpstr>Any Questions?</vt:lpstr>
      <vt:lpstr>Please fill out the survey!  &amp; Win Swags!!</vt:lpstr>
      <vt:lpstr>Thank You For Attending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Notes to the Presenter</dc:title>
  <dc:creator>Kunal Tripathy</dc:creator>
  <cp:lastModifiedBy>Jehu Omoruku</cp:lastModifiedBy>
  <cp:revision>44</cp:revision>
  <dcterms:created xsi:type="dcterms:W3CDTF">2020-02-08T21:32:28Z</dcterms:created>
  <dcterms:modified xsi:type="dcterms:W3CDTF">2020-02-15T07:12:43Z</dcterms:modified>
</cp:coreProperties>
</file>